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77" r:id="rId3"/>
    <p:sldId id="279" r:id="rId4"/>
    <p:sldId id="489" r:id="rId5"/>
    <p:sldId id="259" r:id="rId6"/>
    <p:sldId id="285" r:id="rId7"/>
    <p:sldId id="287" r:id="rId8"/>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34D"/>
    <a:srgbClr val="ED77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B0C58B-EB7E-4899-836B-F864DA5073ED}"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5D878794-0413-44B1-ABB6-CF845FFBE684}">
      <dgm:prSet phldrT="[Texto]"/>
      <dgm:spPr/>
      <dgm:t>
        <a:bodyPr/>
        <a:lstStyle/>
        <a:p>
          <a:r>
            <a:rPr lang="es-AR" dirty="0"/>
            <a:t>Restitución</a:t>
          </a:r>
          <a:endParaRPr lang="en-US" dirty="0"/>
        </a:p>
      </dgm:t>
    </dgm:pt>
    <dgm:pt modelId="{C6AA70E2-5163-45BE-8576-814859E9BBED}" type="parTrans" cxnId="{803E2AA2-6393-4B6D-BDD3-8BA209832991}">
      <dgm:prSet/>
      <dgm:spPr/>
      <dgm:t>
        <a:bodyPr/>
        <a:lstStyle/>
        <a:p>
          <a:endParaRPr lang="en-US"/>
        </a:p>
      </dgm:t>
    </dgm:pt>
    <dgm:pt modelId="{377BB375-8449-4B9C-BF1A-8B81E3245EAB}" type="sibTrans" cxnId="{803E2AA2-6393-4B6D-BDD3-8BA209832991}">
      <dgm:prSet/>
      <dgm:spPr/>
      <dgm:t>
        <a:bodyPr/>
        <a:lstStyle/>
        <a:p>
          <a:endParaRPr lang="en-US"/>
        </a:p>
      </dgm:t>
    </dgm:pt>
    <dgm:pt modelId="{FB0DF373-472D-4D52-ADA2-2B7AFE3BC996}">
      <dgm:prSet phldrT="[Texto]" custT="1"/>
      <dgm:spPr/>
      <dgm:t>
        <a:bodyPr/>
        <a:lstStyle/>
        <a:p>
          <a:r>
            <a:rPr lang="es-AR" sz="3600" dirty="0"/>
            <a:t>Rehabilitación</a:t>
          </a:r>
        </a:p>
        <a:p>
          <a:r>
            <a:rPr lang="es-AR" sz="1800" dirty="0"/>
            <a:t>(Tratamiento médico y psicológico)</a:t>
          </a:r>
          <a:endParaRPr lang="en-US" sz="1800" dirty="0"/>
        </a:p>
      </dgm:t>
    </dgm:pt>
    <dgm:pt modelId="{5E378F84-5522-4659-B678-DEF1C4E6FE8A}" type="parTrans" cxnId="{71867FFE-6C3C-47C2-8C4B-38555EB79A49}">
      <dgm:prSet/>
      <dgm:spPr/>
      <dgm:t>
        <a:bodyPr/>
        <a:lstStyle/>
        <a:p>
          <a:endParaRPr lang="en-US"/>
        </a:p>
      </dgm:t>
    </dgm:pt>
    <dgm:pt modelId="{D40332A0-9FB2-44C9-B1C8-03558B4A89F3}" type="sibTrans" cxnId="{71867FFE-6C3C-47C2-8C4B-38555EB79A49}">
      <dgm:prSet/>
      <dgm:spPr/>
      <dgm:t>
        <a:bodyPr/>
        <a:lstStyle/>
        <a:p>
          <a:endParaRPr lang="en-US"/>
        </a:p>
      </dgm:t>
    </dgm:pt>
    <dgm:pt modelId="{263711FE-6B6E-4886-8184-C986AD84F081}">
      <dgm:prSet phldrT="[Texto]"/>
      <dgm:spPr/>
      <dgm:t>
        <a:bodyPr/>
        <a:lstStyle/>
        <a:p>
          <a:r>
            <a:rPr lang="es-AR" dirty="0"/>
            <a:t>Obligación de Investigar</a:t>
          </a:r>
          <a:endParaRPr lang="en-US" dirty="0"/>
        </a:p>
      </dgm:t>
    </dgm:pt>
    <dgm:pt modelId="{A3002474-2393-4517-8C72-35FC2AADEFC9}" type="parTrans" cxnId="{A5C2D257-3739-4A3D-BF8A-0F7D600710F8}">
      <dgm:prSet/>
      <dgm:spPr/>
      <dgm:t>
        <a:bodyPr/>
        <a:lstStyle/>
        <a:p>
          <a:endParaRPr lang="en-US"/>
        </a:p>
      </dgm:t>
    </dgm:pt>
    <dgm:pt modelId="{6448D312-F8B9-4E39-940A-914E607643DD}" type="sibTrans" cxnId="{A5C2D257-3739-4A3D-BF8A-0F7D600710F8}">
      <dgm:prSet/>
      <dgm:spPr/>
      <dgm:t>
        <a:bodyPr/>
        <a:lstStyle/>
        <a:p>
          <a:endParaRPr lang="en-US"/>
        </a:p>
      </dgm:t>
    </dgm:pt>
    <dgm:pt modelId="{E1957B28-4E64-44B7-AC95-5E6852725F5E}">
      <dgm:prSet phldrT="[Texto]"/>
      <dgm:spPr/>
      <dgm:t>
        <a:bodyPr/>
        <a:lstStyle/>
        <a:p>
          <a:r>
            <a:rPr lang="es-AR" dirty="0"/>
            <a:t>Indemnización + costas y gastos</a:t>
          </a:r>
          <a:endParaRPr lang="en-US" dirty="0"/>
        </a:p>
      </dgm:t>
    </dgm:pt>
    <dgm:pt modelId="{511A7832-8BF3-42DF-86FF-EA44FD51ABF9}" type="parTrans" cxnId="{CE985923-BBA7-4251-9AF7-65EAB6668CFE}">
      <dgm:prSet/>
      <dgm:spPr/>
      <dgm:t>
        <a:bodyPr/>
        <a:lstStyle/>
        <a:p>
          <a:endParaRPr lang="en-US"/>
        </a:p>
      </dgm:t>
    </dgm:pt>
    <dgm:pt modelId="{AAC57326-8FEC-4739-A704-E2CF980FE5AF}" type="sibTrans" cxnId="{CE985923-BBA7-4251-9AF7-65EAB6668CFE}">
      <dgm:prSet/>
      <dgm:spPr/>
      <dgm:t>
        <a:bodyPr/>
        <a:lstStyle/>
        <a:p>
          <a:endParaRPr lang="en-US"/>
        </a:p>
      </dgm:t>
    </dgm:pt>
    <dgm:pt modelId="{C8C38A97-BC78-4251-BB43-50C637287485}">
      <dgm:prSet phldrT="[Texto]"/>
      <dgm:spPr/>
      <dgm:t>
        <a:bodyPr/>
        <a:lstStyle/>
        <a:p>
          <a:r>
            <a:rPr lang="es-AR" dirty="0"/>
            <a:t>Satisfacción</a:t>
          </a:r>
          <a:endParaRPr lang="en-US" dirty="0"/>
        </a:p>
      </dgm:t>
    </dgm:pt>
    <dgm:pt modelId="{FE49F976-8414-4079-8392-472A844DA4DD}" type="parTrans" cxnId="{82374A4B-5316-44B0-ACAB-1C810BBCD6BE}">
      <dgm:prSet/>
      <dgm:spPr/>
      <dgm:t>
        <a:bodyPr/>
        <a:lstStyle/>
        <a:p>
          <a:endParaRPr lang="en-US"/>
        </a:p>
      </dgm:t>
    </dgm:pt>
    <dgm:pt modelId="{EC2D8198-E8DF-41FA-8EF0-96183B3F3A3D}" type="sibTrans" cxnId="{82374A4B-5316-44B0-ACAB-1C810BBCD6BE}">
      <dgm:prSet/>
      <dgm:spPr/>
      <dgm:t>
        <a:bodyPr/>
        <a:lstStyle/>
        <a:p>
          <a:endParaRPr lang="en-US"/>
        </a:p>
      </dgm:t>
    </dgm:pt>
    <dgm:pt modelId="{C92F7CBD-BF68-4F73-BF5A-06CC48757C79}">
      <dgm:prSet phldrT="[Texto]"/>
      <dgm:spPr/>
      <dgm:t>
        <a:bodyPr/>
        <a:lstStyle/>
        <a:p>
          <a:r>
            <a:rPr lang="es-AR" dirty="0"/>
            <a:t>Garantías de No Repetición</a:t>
          </a:r>
          <a:endParaRPr lang="en-US" dirty="0"/>
        </a:p>
      </dgm:t>
    </dgm:pt>
    <dgm:pt modelId="{4E3EBD37-D478-41B4-BF87-D2DC6CE57CB9}" type="parTrans" cxnId="{694B0257-5260-4376-A4FF-1DE67946CF18}">
      <dgm:prSet/>
      <dgm:spPr/>
      <dgm:t>
        <a:bodyPr/>
        <a:lstStyle/>
        <a:p>
          <a:endParaRPr lang="en-US"/>
        </a:p>
      </dgm:t>
    </dgm:pt>
    <dgm:pt modelId="{1373B86C-DFCA-4902-A91E-84924E01F586}" type="sibTrans" cxnId="{694B0257-5260-4376-A4FF-1DE67946CF18}">
      <dgm:prSet/>
      <dgm:spPr/>
      <dgm:t>
        <a:bodyPr/>
        <a:lstStyle/>
        <a:p>
          <a:endParaRPr lang="en-US"/>
        </a:p>
      </dgm:t>
    </dgm:pt>
    <dgm:pt modelId="{C74BE6AE-F51B-4D3C-9238-9BBC22FE6D18}" type="pres">
      <dgm:prSet presAssocID="{27B0C58B-EB7E-4899-836B-F864DA5073ED}" presName="diagram" presStyleCnt="0">
        <dgm:presLayoutVars>
          <dgm:dir/>
          <dgm:resizeHandles val="exact"/>
        </dgm:presLayoutVars>
      </dgm:prSet>
      <dgm:spPr/>
    </dgm:pt>
    <dgm:pt modelId="{E785A48A-E0B3-459C-83E3-9329E0FD8FDD}" type="pres">
      <dgm:prSet presAssocID="{5D878794-0413-44B1-ABB6-CF845FFBE684}" presName="node" presStyleLbl="node1" presStyleIdx="0" presStyleCnt="6">
        <dgm:presLayoutVars>
          <dgm:bulletEnabled val="1"/>
        </dgm:presLayoutVars>
      </dgm:prSet>
      <dgm:spPr/>
    </dgm:pt>
    <dgm:pt modelId="{027909EF-73D4-4843-8EA8-26E328CC64B9}" type="pres">
      <dgm:prSet presAssocID="{377BB375-8449-4B9C-BF1A-8B81E3245EAB}" presName="sibTrans" presStyleCnt="0"/>
      <dgm:spPr/>
    </dgm:pt>
    <dgm:pt modelId="{9D29766B-4EA6-4146-8716-70AF55809998}" type="pres">
      <dgm:prSet presAssocID="{FB0DF373-472D-4D52-ADA2-2B7AFE3BC996}" presName="node" presStyleLbl="node1" presStyleIdx="1" presStyleCnt="6">
        <dgm:presLayoutVars>
          <dgm:bulletEnabled val="1"/>
        </dgm:presLayoutVars>
      </dgm:prSet>
      <dgm:spPr/>
    </dgm:pt>
    <dgm:pt modelId="{D5743023-B342-43DC-8FF9-FDE08753A51F}" type="pres">
      <dgm:prSet presAssocID="{D40332A0-9FB2-44C9-B1C8-03558B4A89F3}" presName="sibTrans" presStyleCnt="0"/>
      <dgm:spPr/>
    </dgm:pt>
    <dgm:pt modelId="{03C334B6-34C4-44DA-AF35-CF2C94E538D5}" type="pres">
      <dgm:prSet presAssocID="{263711FE-6B6E-4886-8184-C986AD84F081}" presName="node" presStyleLbl="node1" presStyleIdx="2" presStyleCnt="6">
        <dgm:presLayoutVars>
          <dgm:bulletEnabled val="1"/>
        </dgm:presLayoutVars>
      </dgm:prSet>
      <dgm:spPr/>
    </dgm:pt>
    <dgm:pt modelId="{F3A39302-6B5D-4CA6-8C25-9477A0F9DC90}" type="pres">
      <dgm:prSet presAssocID="{6448D312-F8B9-4E39-940A-914E607643DD}" presName="sibTrans" presStyleCnt="0"/>
      <dgm:spPr/>
    </dgm:pt>
    <dgm:pt modelId="{D07776A4-539B-4C1F-8BB2-FF73F1AD3DBC}" type="pres">
      <dgm:prSet presAssocID="{E1957B28-4E64-44B7-AC95-5E6852725F5E}" presName="node" presStyleLbl="node1" presStyleIdx="3" presStyleCnt="6">
        <dgm:presLayoutVars>
          <dgm:bulletEnabled val="1"/>
        </dgm:presLayoutVars>
      </dgm:prSet>
      <dgm:spPr/>
    </dgm:pt>
    <dgm:pt modelId="{7641C506-8854-4791-8DA3-96B79CF61791}" type="pres">
      <dgm:prSet presAssocID="{AAC57326-8FEC-4739-A704-E2CF980FE5AF}" presName="sibTrans" presStyleCnt="0"/>
      <dgm:spPr/>
    </dgm:pt>
    <dgm:pt modelId="{55D2B4CC-1A05-44B9-BB82-1BF9CFF7E447}" type="pres">
      <dgm:prSet presAssocID="{C8C38A97-BC78-4251-BB43-50C637287485}" presName="node" presStyleLbl="node1" presStyleIdx="4" presStyleCnt="6">
        <dgm:presLayoutVars>
          <dgm:bulletEnabled val="1"/>
        </dgm:presLayoutVars>
      </dgm:prSet>
      <dgm:spPr/>
    </dgm:pt>
    <dgm:pt modelId="{065E22BF-BDE2-4A30-AD04-9ED67D353C50}" type="pres">
      <dgm:prSet presAssocID="{EC2D8198-E8DF-41FA-8EF0-96183B3F3A3D}" presName="sibTrans" presStyleCnt="0"/>
      <dgm:spPr/>
    </dgm:pt>
    <dgm:pt modelId="{8E5E0E90-2EB6-4D6C-88BD-2F12A69033CE}" type="pres">
      <dgm:prSet presAssocID="{C92F7CBD-BF68-4F73-BF5A-06CC48757C79}" presName="node" presStyleLbl="node1" presStyleIdx="5" presStyleCnt="6">
        <dgm:presLayoutVars>
          <dgm:bulletEnabled val="1"/>
        </dgm:presLayoutVars>
      </dgm:prSet>
      <dgm:spPr/>
    </dgm:pt>
  </dgm:ptLst>
  <dgm:cxnLst>
    <dgm:cxn modelId="{9963EF08-0FA4-4406-9894-4952646FFE25}" type="presOf" srcId="{C92F7CBD-BF68-4F73-BF5A-06CC48757C79}" destId="{8E5E0E90-2EB6-4D6C-88BD-2F12A69033CE}" srcOrd="0" destOrd="0" presId="urn:microsoft.com/office/officeart/2005/8/layout/default"/>
    <dgm:cxn modelId="{CE985923-BBA7-4251-9AF7-65EAB6668CFE}" srcId="{27B0C58B-EB7E-4899-836B-F864DA5073ED}" destId="{E1957B28-4E64-44B7-AC95-5E6852725F5E}" srcOrd="3" destOrd="0" parTransId="{511A7832-8BF3-42DF-86FF-EA44FD51ABF9}" sibTransId="{AAC57326-8FEC-4739-A704-E2CF980FE5AF}"/>
    <dgm:cxn modelId="{82374A4B-5316-44B0-ACAB-1C810BBCD6BE}" srcId="{27B0C58B-EB7E-4899-836B-F864DA5073ED}" destId="{C8C38A97-BC78-4251-BB43-50C637287485}" srcOrd="4" destOrd="0" parTransId="{FE49F976-8414-4079-8392-472A844DA4DD}" sibTransId="{EC2D8198-E8DF-41FA-8EF0-96183B3F3A3D}"/>
    <dgm:cxn modelId="{5C54084E-86C0-4C2C-93DA-A2730D1A7E6F}" type="presOf" srcId="{C8C38A97-BC78-4251-BB43-50C637287485}" destId="{55D2B4CC-1A05-44B9-BB82-1BF9CFF7E447}" srcOrd="0" destOrd="0" presId="urn:microsoft.com/office/officeart/2005/8/layout/default"/>
    <dgm:cxn modelId="{694B0257-5260-4376-A4FF-1DE67946CF18}" srcId="{27B0C58B-EB7E-4899-836B-F864DA5073ED}" destId="{C92F7CBD-BF68-4F73-BF5A-06CC48757C79}" srcOrd="5" destOrd="0" parTransId="{4E3EBD37-D478-41B4-BF87-D2DC6CE57CB9}" sibTransId="{1373B86C-DFCA-4902-A91E-84924E01F586}"/>
    <dgm:cxn modelId="{A5C2D257-3739-4A3D-BF8A-0F7D600710F8}" srcId="{27B0C58B-EB7E-4899-836B-F864DA5073ED}" destId="{263711FE-6B6E-4886-8184-C986AD84F081}" srcOrd="2" destOrd="0" parTransId="{A3002474-2393-4517-8C72-35FC2AADEFC9}" sibTransId="{6448D312-F8B9-4E39-940A-914E607643DD}"/>
    <dgm:cxn modelId="{F29DE2A0-A8B3-49E8-8581-73663D0660DE}" type="presOf" srcId="{5D878794-0413-44B1-ABB6-CF845FFBE684}" destId="{E785A48A-E0B3-459C-83E3-9329E0FD8FDD}" srcOrd="0" destOrd="0" presId="urn:microsoft.com/office/officeart/2005/8/layout/default"/>
    <dgm:cxn modelId="{803E2AA2-6393-4B6D-BDD3-8BA209832991}" srcId="{27B0C58B-EB7E-4899-836B-F864DA5073ED}" destId="{5D878794-0413-44B1-ABB6-CF845FFBE684}" srcOrd="0" destOrd="0" parTransId="{C6AA70E2-5163-45BE-8576-814859E9BBED}" sibTransId="{377BB375-8449-4B9C-BF1A-8B81E3245EAB}"/>
    <dgm:cxn modelId="{584147A2-E88D-49E9-B7E4-2A480EF78055}" type="presOf" srcId="{27B0C58B-EB7E-4899-836B-F864DA5073ED}" destId="{C74BE6AE-F51B-4D3C-9238-9BBC22FE6D18}" srcOrd="0" destOrd="0" presId="urn:microsoft.com/office/officeart/2005/8/layout/default"/>
    <dgm:cxn modelId="{A3C8F5B3-1B25-4B85-A0E9-7D3EE3F17375}" type="presOf" srcId="{263711FE-6B6E-4886-8184-C986AD84F081}" destId="{03C334B6-34C4-44DA-AF35-CF2C94E538D5}" srcOrd="0" destOrd="0" presId="urn:microsoft.com/office/officeart/2005/8/layout/default"/>
    <dgm:cxn modelId="{8F6D6AD4-FCBD-4D57-AD31-681148C541E0}" type="presOf" srcId="{FB0DF373-472D-4D52-ADA2-2B7AFE3BC996}" destId="{9D29766B-4EA6-4146-8716-70AF55809998}" srcOrd="0" destOrd="0" presId="urn:microsoft.com/office/officeart/2005/8/layout/default"/>
    <dgm:cxn modelId="{8C0AFCE9-03D7-4CE6-8C39-9CB27B811014}" type="presOf" srcId="{E1957B28-4E64-44B7-AC95-5E6852725F5E}" destId="{D07776A4-539B-4C1F-8BB2-FF73F1AD3DBC}" srcOrd="0" destOrd="0" presId="urn:microsoft.com/office/officeart/2005/8/layout/default"/>
    <dgm:cxn modelId="{71867FFE-6C3C-47C2-8C4B-38555EB79A49}" srcId="{27B0C58B-EB7E-4899-836B-F864DA5073ED}" destId="{FB0DF373-472D-4D52-ADA2-2B7AFE3BC996}" srcOrd="1" destOrd="0" parTransId="{5E378F84-5522-4659-B678-DEF1C4E6FE8A}" sibTransId="{D40332A0-9FB2-44C9-B1C8-03558B4A89F3}"/>
    <dgm:cxn modelId="{18E267FC-C43C-492E-858D-212591801CAE}" type="presParOf" srcId="{C74BE6AE-F51B-4D3C-9238-9BBC22FE6D18}" destId="{E785A48A-E0B3-459C-83E3-9329E0FD8FDD}" srcOrd="0" destOrd="0" presId="urn:microsoft.com/office/officeart/2005/8/layout/default"/>
    <dgm:cxn modelId="{B08EC47E-FD3A-4DCE-BDAB-CD4577959CBF}" type="presParOf" srcId="{C74BE6AE-F51B-4D3C-9238-9BBC22FE6D18}" destId="{027909EF-73D4-4843-8EA8-26E328CC64B9}" srcOrd="1" destOrd="0" presId="urn:microsoft.com/office/officeart/2005/8/layout/default"/>
    <dgm:cxn modelId="{D450F94C-2FBE-4501-BFED-593353884406}" type="presParOf" srcId="{C74BE6AE-F51B-4D3C-9238-9BBC22FE6D18}" destId="{9D29766B-4EA6-4146-8716-70AF55809998}" srcOrd="2" destOrd="0" presId="urn:microsoft.com/office/officeart/2005/8/layout/default"/>
    <dgm:cxn modelId="{295B9163-E14C-47C3-8820-F2393575CD6D}" type="presParOf" srcId="{C74BE6AE-F51B-4D3C-9238-9BBC22FE6D18}" destId="{D5743023-B342-43DC-8FF9-FDE08753A51F}" srcOrd="3" destOrd="0" presId="urn:microsoft.com/office/officeart/2005/8/layout/default"/>
    <dgm:cxn modelId="{C4AF5EA1-805D-4DC8-A8F9-70A0F384D99B}" type="presParOf" srcId="{C74BE6AE-F51B-4D3C-9238-9BBC22FE6D18}" destId="{03C334B6-34C4-44DA-AF35-CF2C94E538D5}" srcOrd="4" destOrd="0" presId="urn:microsoft.com/office/officeart/2005/8/layout/default"/>
    <dgm:cxn modelId="{458FDE19-3558-487F-8BB2-3E4B2820CE4D}" type="presParOf" srcId="{C74BE6AE-F51B-4D3C-9238-9BBC22FE6D18}" destId="{F3A39302-6B5D-4CA6-8C25-9477A0F9DC90}" srcOrd="5" destOrd="0" presId="urn:microsoft.com/office/officeart/2005/8/layout/default"/>
    <dgm:cxn modelId="{CB9D8353-963E-45EA-A58B-9E3E545B486B}" type="presParOf" srcId="{C74BE6AE-F51B-4D3C-9238-9BBC22FE6D18}" destId="{D07776A4-539B-4C1F-8BB2-FF73F1AD3DBC}" srcOrd="6" destOrd="0" presId="urn:microsoft.com/office/officeart/2005/8/layout/default"/>
    <dgm:cxn modelId="{BD8E2FCB-B7F4-412E-A0AD-6F3D8F622F5D}" type="presParOf" srcId="{C74BE6AE-F51B-4D3C-9238-9BBC22FE6D18}" destId="{7641C506-8854-4791-8DA3-96B79CF61791}" srcOrd="7" destOrd="0" presId="urn:microsoft.com/office/officeart/2005/8/layout/default"/>
    <dgm:cxn modelId="{BD4074BF-196D-4028-B2D0-8752C3BF6E65}" type="presParOf" srcId="{C74BE6AE-F51B-4D3C-9238-9BBC22FE6D18}" destId="{55D2B4CC-1A05-44B9-BB82-1BF9CFF7E447}" srcOrd="8" destOrd="0" presId="urn:microsoft.com/office/officeart/2005/8/layout/default"/>
    <dgm:cxn modelId="{91CFCD5E-BFA9-41B1-8015-BB912290CABD}" type="presParOf" srcId="{C74BE6AE-F51B-4D3C-9238-9BBC22FE6D18}" destId="{065E22BF-BDE2-4A30-AD04-9ED67D353C50}" srcOrd="9" destOrd="0" presId="urn:microsoft.com/office/officeart/2005/8/layout/default"/>
    <dgm:cxn modelId="{E8226B19-8E13-4BC4-8075-D9B91DA73273}" type="presParOf" srcId="{C74BE6AE-F51B-4D3C-9238-9BBC22FE6D18}" destId="{8E5E0E90-2EB6-4D6C-88BD-2F12A69033CE}"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85C56C9-83E4-48CA-B928-12B029D8C4D9}" type="doc">
      <dgm:prSet loTypeId="urn:microsoft.com/office/officeart/2005/8/layout/process2" loCatId="process" qsTypeId="urn:microsoft.com/office/officeart/2005/8/quickstyle/simple1" qsCatId="simple" csTypeId="urn:microsoft.com/office/officeart/2005/8/colors/colorful3" csCatId="colorful" phldr="1"/>
      <dgm:spPr/>
    </dgm:pt>
    <dgm:pt modelId="{9AF98071-50FA-43C5-8385-FCD978E40CD4}">
      <dgm:prSet phldrT="[Text]" custT="1"/>
      <dgm:spPr/>
      <dgm:t>
        <a:bodyPr/>
        <a:lstStyle/>
        <a:p>
          <a:r>
            <a:rPr lang="es-CR" sz="2000" dirty="0"/>
            <a:t>Emisión Sentencia</a:t>
          </a:r>
        </a:p>
        <a:p>
          <a:r>
            <a:rPr lang="es-CR" sz="1600" dirty="0"/>
            <a:t>(Se dictan las reparaciones)</a:t>
          </a:r>
        </a:p>
      </dgm:t>
    </dgm:pt>
    <dgm:pt modelId="{2B1AAE9C-BD20-4B6E-ABA8-E7EF251DAAB1}" type="parTrans" cxnId="{BCDED9B7-E17B-4CF1-AA46-B09FC4E25077}">
      <dgm:prSet/>
      <dgm:spPr/>
      <dgm:t>
        <a:bodyPr/>
        <a:lstStyle/>
        <a:p>
          <a:endParaRPr lang="es-CR"/>
        </a:p>
      </dgm:t>
    </dgm:pt>
    <dgm:pt modelId="{3D24AB21-8F20-445F-9805-1C8372BD1082}" type="sibTrans" cxnId="{BCDED9B7-E17B-4CF1-AA46-B09FC4E25077}">
      <dgm:prSet/>
      <dgm:spPr/>
      <dgm:t>
        <a:bodyPr/>
        <a:lstStyle/>
        <a:p>
          <a:endParaRPr lang="es-CR"/>
        </a:p>
      </dgm:t>
    </dgm:pt>
    <dgm:pt modelId="{6B608517-1BEB-4995-9B4D-00D3E7E8AEC5}">
      <dgm:prSet phldrT="[Text]"/>
      <dgm:spPr/>
      <dgm:t>
        <a:bodyPr/>
        <a:lstStyle/>
        <a:p>
          <a:r>
            <a:rPr lang="es-CR" dirty="0"/>
            <a:t>Estado: 1 año después de notificada la Sentencia p/ presentar información</a:t>
          </a:r>
        </a:p>
      </dgm:t>
    </dgm:pt>
    <dgm:pt modelId="{1A9EE305-D3E7-4A64-AD61-BEF97D1D48A9}" type="parTrans" cxnId="{D58486FE-013F-4284-B1C1-5A2AD33054D9}">
      <dgm:prSet/>
      <dgm:spPr/>
      <dgm:t>
        <a:bodyPr/>
        <a:lstStyle/>
        <a:p>
          <a:endParaRPr lang="es-CR"/>
        </a:p>
      </dgm:t>
    </dgm:pt>
    <dgm:pt modelId="{DC6DEA6F-A5B7-4AD9-A292-EE064061A01F}" type="sibTrans" cxnId="{D58486FE-013F-4284-B1C1-5A2AD33054D9}">
      <dgm:prSet/>
      <dgm:spPr/>
      <dgm:t>
        <a:bodyPr/>
        <a:lstStyle/>
        <a:p>
          <a:endParaRPr lang="es-CR"/>
        </a:p>
      </dgm:t>
    </dgm:pt>
    <dgm:pt modelId="{1BBD57A5-6A41-4834-902E-3F09E228EDA2}">
      <dgm:prSet phldrT="[Text]"/>
      <dgm:spPr/>
      <dgm:t>
        <a:bodyPr/>
        <a:lstStyle/>
        <a:p>
          <a:r>
            <a:rPr lang="es-CR" dirty="0"/>
            <a:t>Traslado a REP y CIDH para observaciones</a:t>
          </a:r>
        </a:p>
      </dgm:t>
    </dgm:pt>
    <dgm:pt modelId="{FD813B0C-53A4-474F-ABDC-B403745A8398}" type="parTrans" cxnId="{E9B00675-7DFB-42C9-8044-8A6D165C9B8F}">
      <dgm:prSet/>
      <dgm:spPr/>
      <dgm:t>
        <a:bodyPr/>
        <a:lstStyle/>
        <a:p>
          <a:endParaRPr lang="es-CR"/>
        </a:p>
      </dgm:t>
    </dgm:pt>
    <dgm:pt modelId="{67E1439E-DA93-42FE-A971-16214C5ED805}" type="sibTrans" cxnId="{E9B00675-7DFB-42C9-8044-8A6D165C9B8F}">
      <dgm:prSet/>
      <dgm:spPr/>
      <dgm:t>
        <a:bodyPr/>
        <a:lstStyle/>
        <a:p>
          <a:endParaRPr lang="es-CR"/>
        </a:p>
      </dgm:t>
    </dgm:pt>
    <dgm:pt modelId="{888AD412-63CE-4E25-8B54-19821A98AA86}">
      <dgm:prSet/>
      <dgm:spPr/>
      <dgm:t>
        <a:bodyPr/>
        <a:lstStyle/>
        <a:p>
          <a:r>
            <a:rPr lang="es-CR" dirty="0"/>
            <a:t>Convocatoria audiencia (pública o privada)</a:t>
          </a:r>
        </a:p>
      </dgm:t>
    </dgm:pt>
    <dgm:pt modelId="{A658677F-F8B2-43F1-BD94-8F196248451D}" type="parTrans" cxnId="{C63B3F31-4D7F-4905-81A5-64B4A5114940}">
      <dgm:prSet/>
      <dgm:spPr/>
      <dgm:t>
        <a:bodyPr/>
        <a:lstStyle/>
        <a:p>
          <a:endParaRPr lang="es-CR"/>
        </a:p>
      </dgm:t>
    </dgm:pt>
    <dgm:pt modelId="{EFA3BDFF-43C1-4EBD-9D0A-AF23761BCB5B}" type="sibTrans" cxnId="{C63B3F31-4D7F-4905-81A5-64B4A5114940}">
      <dgm:prSet/>
      <dgm:spPr/>
      <dgm:t>
        <a:bodyPr/>
        <a:lstStyle/>
        <a:p>
          <a:endParaRPr lang="es-CR"/>
        </a:p>
      </dgm:t>
    </dgm:pt>
    <dgm:pt modelId="{D90059B7-5A03-4144-9CE6-FA46A71D22FE}" type="pres">
      <dgm:prSet presAssocID="{D85C56C9-83E4-48CA-B928-12B029D8C4D9}" presName="linearFlow" presStyleCnt="0">
        <dgm:presLayoutVars>
          <dgm:resizeHandles val="exact"/>
        </dgm:presLayoutVars>
      </dgm:prSet>
      <dgm:spPr/>
    </dgm:pt>
    <dgm:pt modelId="{9677D5C6-5F6B-4C05-B3F8-AD65610F5075}" type="pres">
      <dgm:prSet presAssocID="{9AF98071-50FA-43C5-8385-FCD978E40CD4}" presName="node" presStyleLbl="node1" presStyleIdx="0" presStyleCnt="4">
        <dgm:presLayoutVars>
          <dgm:bulletEnabled val="1"/>
        </dgm:presLayoutVars>
      </dgm:prSet>
      <dgm:spPr/>
    </dgm:pt>
    <dgm:pt modelId="{2030FEAA-F3DC-4089-A562-A86B160DB899}" type="pres">
      <dgm:prSet presAssocID="{3D24AB21-8F20-445F-9805-1C8372BD1082}" presName="sibTrans" presStyleLbl="sibTrans2D1" presStyleIdx="0" presStyleCnt="3"/>
      <dgm:spPr/>
    </dgm:pt>
    <dgm:pt modelId="{E8EBE14C-3275-4338-8A67-E19E2207CCF8}" type="pres">
      <dgm:prSet presAssocID="{3D24AB21-8F20-445F-9805-1C8372BD1082}" presName="connectorText" presStyleLbl="sibTrans2D1" presStyleIdx="0" presStyleCnt="3"/>
      <dgm:spPr/>
    </dgm:pt>
    <dgm:pt modelId="{CC73A220-7127-41D7-82AE-006CD8A37185}" type="pres">
      <dgm:prSet presAssocID="{6B608517-1BEB-4995-9B4D-00D3E7E8AEC5}" presName="node" presStyleLbl="node1" presStyleIdx="1" presStyleCnt="4">
        <dgm:presLayoutVars>
          <dgm:bulletEnabled val="1"/>
        </dgm:presLayoutVars>
      </dgm:prSet>
      <dgm:spPr/>
    </dgm:pt>
    <dgm:pt modelId="{7F19DCD1-2E25-4B12-A1BA-691E40CCCD27}" type="pres">
      <dgm:prSet presAssocID="{DC6DEA6F-A5B7-4AD9-A292-EE064061A01F}" presName="sibTrans" presStyleLbl="sibTrans2D1" presStyleIdx="1" presStyleCnt="3"/>
      <dgm:spPr/>
    </dgm:pt>
    <dgm:pt modelId="{0B3A5754-ACF2-450B-8987-B23568F00DDB}" type="pres">
      <dgm:prSet presAssocID="{DC6DEA6F-A5B7-4AD9-A292-EE064061A01F}" presName="connectorText" presStyleLbl="sibTrans2D1" presStyleIdx="1" presStyleCnt="3"/>
      <dgm:spPr/>
    </dgm:pt>
    <dgm:pt modelId="{BC557E13-105A-4F21-9A09-615067796C27}" type="pres">
      <dgm:prSet presAssocID="{1BBD57A5-6A41-4834-902E-3F09E228EDA2}" presName="node" presStyleLbl="node1" presStyleIdx="2" presStyleCnt="4">
        <dgm:presLayoutVars>
          <dgm:bulletEnabled val="1"/>
        </dgm:presLayoutVars>
      </dgm:prSet>
      <dgm:spPr/>
    </dgm:pt>
    <dgm:pt modelId="{5FD4A98C-F031-47CC-B785-BCB976F54E47}" type="pres">
      <dgm:prSet presAssocID="{67E1439E-DA93-42FE-A971-16214C5ED805}" presName="sibTrans" presStyleLbl="sibTrans2D1" presStyleIdx="2" presStyleCnt="3"/>
      <dgm:spPr/>
    </dgm:pt>
    <dgm:pt modelId="{5B8B155F-A1AF-4D42-B1F9-EB02D8B64D14}" type="pres">
      <dgm:prSet presAssocID="{67E1439E-DA93-42FE-A971-16214C5ED805}" presName="connectorText" presStyleLbl="sibTrans2D1" presStyleIdx="2" presStyleCnt="3"/>
      <dgm:spPr/>
    </dgm:pt>
    <dgm:pt modelId="{15EF334B-C4DB-4AC8-B9F6-8504643C66B7}" type="pres">
      <dgm:prSet presAssocID="{888AD412-63CE-4E25-8B54-19821A98AA86}" presName="node" presStyleLbl="node1" presStyleIdx="3" presStyleCnt="4">
        <dgm:presLayoutVars>
          <dgm:bulletEnabled val="1"/>
        </dgm:presLayoutVars>
      </dgm:prSet>
      <dgm:spPr/>
    </dgm:pt>
  </dgm:ptLst>
  <dgm:cxnLst>
    <dgm:cxn modelId="{F30FB323-6952-4B7E-95BF-08A8DAF80C78}" type="presOf" srcId="{9AF98071-50FA-43C5-8385-FCD978E40CD4}" destId="{9677D5C6-5F6B-4C05-B3F8-AD65610F5075}" srcOrd="0" destOrd="0" presId="urn:microsoft.com/office/officeart/2005/8/layout/process2"/>
    <dgm:cxn modelId="{C63B3F31-4D7F-4905-81A5-64B4A5114940}" srcId="{D85C56C9-83E4-48CA-B928-12B029D8C4D9}" destId="{888AD412-63CE-4E25-8B54-19821A98AA86}" srcOrd="3" destOrd="0" parTransId="{A658677F-F8B2-43F1-BD94-8F196248451D}" sibTransId="{EFA3BDFF-43C1-4EBD-9D0A-AF23761BCB5B}"/>
    <dgm:cxn modelId="{57E5BB31-8F00-4C65-8354-D2F86A047243}" type="presOf" srcId="{6B608517-1BEB-4995-9B4D-00D3E7E8AEC5}" destId="{CC73A220-7127-41D7-82AE-006CD8A37185}" srcOrd="0" destOrd="0" presId="urn:microsoft.com/office/officeart/2005/8/layout/process2"/>
    <dgm:cxn modelId="{F0226D33-E608-4B98-88C1-79F04F4C4101}" type="presOf" srcId="{888AD412-63CE-4E25-8B54-19821A98AA86}" destId="{15EF334B-C4DB-4AC8-B9F6-8504643C66B7}" srcOrd="0" destOrd="0" presId="urn:microsoft.com/office/officeart/2005/8/layout/process2"/>
    <dgm:cxn modelId="{C092EE3A-D7B8-4A66-AB4A-30181096CCAF}" type="presOf" srcId="{1BBD57A5-6A41-4834-902E-3F09E228EDA2}" destId="{BC557E13-105A-4F21-9A09-615067796C27}" srcOrd="0" destOrd="0" presId="urn:microsoft.com/office/officeart/2005/8/layout/process2"/>
    <dgm:cxn modelId="{BC34D961-623A-4B76-9682-82DE637D94B8}" type="presOf" srcId="{67E1439E-DA93-42FE-A971-16214C5ED805}" destId="{5FD4A98C-F031-47CC-B785-BCB976F54E47}" srcOrd="0" destOrd="0" presId="urn:microsoft.com/office/officeart/2005/8/layout/process2"/>
    <dgm:cxn modelId="{E9B00675-7DFB-42C9-8044-8A6D165C9B8F}" srcId="{D85C56C9-83E4-48CA-B928-12B029D8C4D9}" destId="{1BBD57A5-6A41-4834-902E-3F09E228EDA2}" srcOrd="2" destOrd="0" parTransId="{FD813B0C-53A4-474F-ABDC-B403745A8398}" sibTransId="{67E1439E-DA93-42FE-A971-16214C5ED805}"/>
    <dgm:cxn modelId="{7CAA497F-9C47-4341-AB1D-6738F6D5AD61}" type="presOf" srcId="{67E1439E-DA93-42FE-A971-16214C5ED805}" destId="{5B8B155F-A1AF-4D42-B1F9-EB02D8B64D14}" srcOrd="1" destOrd="0" presId="urn:microsoft.com/office/officeart/2005/8/layout/process2"/>
    <dgm:cxn modelId="{DFEABD8C-A830-4A4A-8AA7-329E3638B6C0}" type="presOf" srcId="{DC6DEA6F-A5B7-4AD9-A292-EE064061A01F}" destId="{0B3A5754-ACF2-450B-8987-B23568F00DDB}" srcOrd="1" destOrd="0" presId="urn:microsoft.com/office/officeart/2005/8/layout/process2"/>
    <dgm:cxn modelId="{CC1550AD-CDD5-4686-94AE-82BCDFA56550}" type="presOf" srcId="{D85C56C9-83E4-48CA-B928-12B029D8C4D9}" destId="{D90059B7-5A03-4144-9CE6-FA46A71D22FE}" srcOrd="0" destOrd="0" presId="urn:microsoft.com/office/officeart/2005/8/layout/process2"/>
    <dgm:cxn modelId="{BCDED9B7-E17B-4CF1-AA46-B09FC4E25077}" srcId="{D85C56C9-83E4-48CA-B928-12B029D8C4D9}" destId="{9AF98071-50FA-43C5-8385-FCD978E40CD4}" srcOrd="0" destOrd="0" parTransId="{2B1AAE9C-BD20-4B6E-ABA8-E7EF251DAAB1}" sibTransId="{3D24AB21-8F20-445F-9805-1C8372BD1082}"/>
    <dgm:cxn modelId="{6CC39CE9-7289-4137-A68D-DAA9FFEC666D}" type="presOf" srcId="{DC6DEA6F-A5B7-4AD9-A292-EE064061A01F}" destId="{7F19DCD1-2E25-4B12-A1BA-691E40CCCD27}" srcOrd="0" destOrd="0" presId="urn:microsoft.com/office/officeart/2005/8/layout/process2"/>
    <dgm:cxn modelId="{F5D363EC-8E02-4854-9EC8-3387626F2F83}" type="presOf" srcId="{3D24AB21-8F20-445F-9805-1C8372BD1082}" destId="{2030FEAA-F3DC-4089-A562-A86B160DB899}" srcOrd="0" destOrd="0" presId="urn:microsoft.com/office/officeart/2005/8/layout/process2"/>
    <dgm:cxn modelId="{040011F0-BA6B-4954-865B-DE1FDF4F3AFF}" type="presOf" srcId="{3D24AB21-8F20-445F-9805-1C8372BD1082}" destId="{E8EBE14C-3275-4338-8A67-E19E2207CCF8}" srcOrd="1" destOrd="0" presId="urn:microsoft.com/office/officeart/2005/8/layout/process2"/>
    <dgm:cxn modelId="{D58486FE-013F-4284-B1C1-5A2AD33054D9}" srcId="{D85C56C9-83E4-48CA-B928-12B029D8C4D9}" destId="{6B608517-1BEB-4995-9B4D-00D3E7E8AEC5}" srcOrd="1" destOrd="0" parTransId="{1A9EE305-D3E7-4A64-AD61-BEF97D1D48A9}" sibTransId="{DC6DEA6F-A5B7-4AD9-A292-EE064061A01F}"/>
    <dgm:cxn modelId="{895195BA-12FB-410B-A518-673B5DBF3B93}" type="presParOf" srcId="{D90059B7-5A03-4144-9CE6-FA46A71D22FE}" destId="{9677D5C6-5F6B-4C05-B3F8-AD65610F5075}" srcOrd="0" destOrd="0" presId="urn:microsoft.com/office/officeart/2005/8/layout/process2"/>
    <dgm:cxn modelId="{1128A6AE-D659-40E5-9801-E4EA9B2240FF}" type="presParOf" srcId="{D90059B7-5A03-4144-9CE6-FA46A71D22FE}" destId="{2030FEAA-F3DC-4089-A562-A86B160DB899}" srcOrd="1" destOrd="0" presId="urn:microsoft.com/office/officeart/2005/8/layout/process2"/>
    <dgm:cxn modelId="{48159547-CF7E-496C-A39A-BDAD1A219AA0}" type="presParOf" srcId="{2030FEAA-F3DC-4089-A562-A86B160DB899}" destId="{E8EBE14C-3275-4338-8A67-E19E2207CCF8}" srcOrd="0" destOrd="0" presId="urn:microsoft.com/office/officeart/2005/8/layout/process2"/>
    <dgm:cxn modelId="{077DBF3C-F5A3-4C9C-AE5D-F6F5F0983255}" type="presParOf" srcId="{D90059B7-5A03-4144-9CE6-FA46A71D22FE}" destId="{CC73A220-7127-41D7-82AE-006CD8A37185}" srcOrd="2" destOrd="0" presId="urn:microsoft.com/office/officeart/2005/8/layout/process2"/>
    <dgm:cxn modelId="{3A610597-BDED-4C54-9374-BC266383976F}" type="presParOf" srcId="{D90059B7-5A03-4144-9CE6-FA46A71D22FE}" destId="{7F19DCD1-2E25-4B12-A1BA-691E40CCCD27}" srcOrd="3" destOrd="0" presId="urn:microsoft.com/office/officeart/2005/8/layout/process2"/>
    <dgm:cxn modelId="{632F0B97-6DBD-40C8-B503-E8B616A256E0}" type="presParOf" srcId="{7F19DCD1-2E25-4B12-A1BA-691E40CCCD27}" destId="{0B3A5754-ACF2-450B-8987-B23568F00DDB}" srcOrd="0" destOrd="0" presId="urn:microsoft.com/office/officeart/2005/8/layout/process2"/>
    <dgm:cxn modelId="{B5261C29-A138-472B-BFAB-40AC38F801DD}" type="presParOf" srcId="{D90059B7-5A03-4144-9CE6-FA46A71D22FE}" destId="{BC557E13-105A-4F21-9A09-615067796C27}" srcOrd="4" destOrd="0" presId="urn:microsoft.com/office/officeart/2005/8/layout/process2"/>
    <dgm:cxn modelId="{566D71E0-5924-4FFF-99A1-E0134BC0FE5B}" type="presParOf" srcId="{D90059B7-5A03-4144-9CE6-FA46A71D22FE}" destId="{5FD4A98C-F031-47CC-B785-BCB976F54E47}" srcOrd="5" destOrd="0" presId="urn:microsoft.com/office/officeart/2005/8/layout/process2"/>
    <dgm:cxn modelId="{9E76C1D6-E563-4CFB-A343-9E019ACBFB59}" type="presParOf" srcId="{5FD4A98C-F031-47CC-B785-BCB976F54E47}" destId="{5B8B155F-A1AF-4D42-B1F9-EB02D8B64D14}" srcOrd="0" destOrd="0" presId="urn:microsoft.com/office/officeart/2005/8/layout/process2"/>
    <dgm:cxn modelId="{D1FFCB13-5363-4D84-A187-0AF88EEA3A42}" type="presParOf" srcId="{D90059B7-5A03-4144-9CE6-FA46A71D22FE}" destId="{15EF334B-C4DB-4AC8-B9F6-8504643C66B7}"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984C6F-28E2-4008-B668-EDCD212668CD}" type="doc">
      <dgm:prSet loTypeId="urn:microsoft.com/office/officeart/2005/8/layout/matrix1" loCatId="matrix" qsTypeId="urn:microsoft.com/office/officeart/2005/8/quickstyle/simple1" qsCatId="simple" csTypeId="urn:microsoft.com/office/officeart/2005/8/colors/colorful4" csCatId="colorful" phldr="1"/>
      <dgm:spPr/>
      <dgm:t>
        <a:bodyPr/>
        <a:lstStyle/>
        <a:p>
          <a:endParaRPr lang="es-CR"/>
        </a:p>
      </dgm:t>
    </dgm:pt>
    <dgm:pt modelId="{DBE4345A-B80A-438F-A092-6539E1890253}">
      <dgm:prSet phldrT="[Text]">
        <dgm:style>
          <a:lnRef idx="1">
            <a:schemeClr val="accent2"/>
          </a:lnRef>
          <a:fillRef idx="3">
            <a:schemeClr val="accent2"/>
          </a:fillRef>
          <a:effectRef idx="2">
            <a:schemeClr val="accent2"/>
          </a:effectRef>
          <a:fontRef idx="minor">
            <a:schemeClr val="lt1"/>
          </a:fontRef>
        </dgm:style>
      </dgm:prSet>
      <dgm:spPr/>
      <dgm:t>
        <a:bodyPr/>
        <a:lstStyle/>
        <a:p>
          <a:r>
            <a:rPr lang="es-CR" dirty="0"/>
            <a:t>Resolución</a:t>
          </a:r>
        </a:p>
      </dgm:t>
    </dgm:pt>
    <dgm:pt modelId="{004380B9-94AA-4E76-B303-0BA73F6AF85B}" type="parTrans" cxnId="{42E61BBE-144A-4B32-A3BB-3324426BD3B1}">
      <dgm:prSet/>
      <dgm:spPr/>
      <dgm:t>
        <a:bodyPr/>
        <a:lstStyle/>
        <a:p>
          <a:endParaRPr lang="es-CR"/>
        </a:p>
      </dgm:t>
    </dgm:pt>
    <dgm:pt modelId="{3D80D07E-414E-42CE-9FAB-CD086E30F12E}" type="sibTrans" cxnId="{42E61BBE-144A-4B32-A3BB-3324426BD3B1}">
      <dgm:prSet/>
      <dgm:spPr/>
      <dgm:t>
        <a:bodyPr/>
        <a:lstStyle/>
        <a:p>
          <a:endParaRPr lang="es-CR"/>
        </a:p>
      </dgm:t>
    </dgm:pt>
    <dgm:pt modelId="{2CC36FDB-E76A-4F7A-9DD0-B373FAFC8B9A}">
      <dgm:prSet phldrT="[Text]">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es-CR" dirty="0"/>
            <a:t>Audiencia </a:t>
          </a:r>
        </a:p>
        <a:p>
          <a:r>
            <a:rPr lang="es-CR" dirty="0"/>
            <a:t>(privada o pública)</a:t>
          </a:r>
        </a:p>
      </dgm:t>
    </dgm:pt>
    <dgm:pt modelId="{ED367622-D7DE-4546-99C9-450A41DBBE63}" type="parTrans" cxnId="{A270A931-66C8-41E1-86B7-8AE165C9E8AC}">
      <dgm:prSet/>
      <dgm:spPr/>
      <dgm:t>
        <a:bodyPr/>
        <a:lstStyle/>
        <a:p>
          <a:endParaRPr lang="es-CR"/>
        </a:p>
      </dgm:t>
    </dgm:pt>
    <dgm:pt modelId="{A0EB6ADB-DD1C-40E8-9325-42854AB744DC}" type="sibTrans" cxnId="{A270A931-66C8-41E1-86B7-8AE165C9E8AC}">
      <dgm:prSet/>
      <dgm:spPr/>
      <dgm:t>
        <a:bodyPr/>
        <a:lstStyle/>
        <a:p>
          <a:endParaRPr lang="es-CR"/>
        </a:p>
      </dgm:t>
    </dgm:pt>
    <dgm:pt modelId="{1152BD55-EBD6-4AF4-BD11-181D6F825D12}">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s-CR" dirty="0"/>
            <a:t>Notas de Secretaría</a:t>
          </a:r>
        </a:p>
        <a:p>
          <a:r>
            <a:rPr lang="es-CR" dirty="0"/>
            <a:t>(seguimiento diario)</a:t>
          </a:r>
        </a:p>
      </dgm:t>
    </dgm:pt>
    <dgm:pt modelId="{8DFC6810-5BA4-4C36-AB75-D8265F7B27A9}" type="parTrans" cxnId="{66F71BE6-DBBA-41DA-A486-1DE91D00F91C}">
      <dgm:prSet/>
      <dgm:spPr/>
      <dgm:t>
        <a:bodyPr/>
        <a:lstStyle/>
        <a:p>
          <a:endParaRPr lang="es-CR"/>
        </a:p>
      </dgm:t>
    </dgm:pt>
    <dgm:pt modelId="{633F1092-966F-423E-853D-228012E36809}" type="sibTrans" cxnId="{66F71BE6-DBBA-41DA-A486-1DE91D00F91C}">
      <dgm:prSet/>
      <dgm:spPr/>
      <dgm:t>
        <a:bodyPr/>
        <a:lstStyle/>
        <a:p>
          <a:endParaRPr lang="es-CR"/>
        </a:p>
      </dgm:t>
    </dgm:pt>
    <dgm:pt modelId="{CF5FF6D0-FB51-40C4-8C1F-EE82BD1CE3F5}">
      <dgm:prSet phldrT="[Text]">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s-CR" dirty="0"/>
            <a:t>Diligencias </a:t>
          </a:r>
          <a:r>
            <a:rPr lang="es-CR" i="1" dirty="0"/>
            <a:t>in situ</a:t>
          </a:r>
        </a:p>
      </dgm:t>
    </dgm:pt>
    <dgm:pt modelId="{45D0F6EF-3F71-404D-B13C-8BC842BE1DEF}" type="parTrans" cxnId="{6D85CFB2-CC24-4268-ADBD-F4155203B14D}">
      <dgm:prSet/>
      <dgm:spPr/>
      <dgm:t>
        <a:bodyPr/>
        <a:lstStyle/>
        <a:p>
          <a:endParaRPr lang="es-CR"/>
        </a:p>
      </dgm:t>
    </dgm:pt>
    <dgm:pt modelId="{C2A9842D-1750-440B-B43B-E9965A1A70E2}" type="sibTrans" cxnId="{6D85CFB2-CC24-4268-ADBD-F4155203B14D}">
      <dgm:prSet/>
      <dgm:spPr/>
      <dgm:t>
        <a:bodyPr/>
        <a:lstStyle/>
        <a:p>
          <a:endParaRPr lang="es-CR"/>
        </a:p>
      </dgm:t>
    </dgm:pt>
    <dgm:pt modelId="{21BD8837-4D43-467D-8527-334C89D4BED8}">
      <dgm:prSet phldrT="[Text]">
        <dgm:style>
          <a:lnRef idx="1">
            <a:schemeClr val="accent4"/>
          </a:lnRef>
          <a:fillRef idx="2">
            <a:schemeClr val="accent4"/>
          </a:fillRef>
          <a:effectRef idx="1">
            <a:schemeClr val="accent4"/>
          </a:effectRef>
          <a:fontRef idx="minor">
            <a:schemeClr val="dk1"/>
          </a:fontRef>
        </dgm:style>
      </dgm:prSet>
      <dgm:spPr/>
      <dgm:t>
        <a:bodyPr/>
        <a:lstStyle/>
        <a:p>
          <a:r>
            <a:rPr lang="es-CR" dirty="0"/>
            <a:t>Art. 69.2</a:t>
          </a:r>
        </a:p>
        <a:p>
          <a:r>
            <a:rPr lang="es-CR" dirty="0"/>
            <a:t>(Otras fuentes)</a:t>
          </a:r>
        </a:p>
      </dgm:t>
    </dgm:pt>
    <dgm:pt modelId="{B2F3A2FC-D2C6-4C09-B751-AC73E0F5AC60}" type="sibTrans" cxnId="{C39CE120-3E5C-4AAB-B3C6-F77C0EDD20EB}">
      <dgm:prSet/>
      <dgm:spPr/>
      <dgm:t>
        <a:bodyPr/>
        <a:lstStyle/>
        <a:p>
          <a:endParaRPr lang="es-CR"/>
        </a:p>
      </dgm:t>
    </dgm:pt>
    <dgm:pt modelId="{0D55B242-7007-4342-A787-78431F669F16}" type="parTrans" cxnId="{C39CE120-3E5C-4AAB-B3C6-F77C0EDD20EB}">
      <dgm:prSet/>
      <dgm:spPr/>
      <dgm:t>
        <a:bodyPr/>
        <a:lstStyle/>
        <a:p>
          <a:endParaRPr lang="es-CR"/>
        </a:p>
      </dgm:t>
    </dgm:pt>
    <dgm:pt modelId="{B09449ED-8BB0-4B43-A37E-3665E501203D}" type="pres">
      <dgm:prSet presAssocID="{1C984C6F-28E2-4008-B668-EDCD212668CD}" presName="diagram" presStyleCnt="0">
        <dgm:presLayoutVars>
          <dgm:chMax val="1"/>
          <dgm:dir/>
          <dgm:animLvl val="ctr"/>
          <dgm:resizeHandles val="exact"/>
        </dgm:presLayoutVars>
      </dgm:prSet>
      <dgm:spPr/>
    </dgm:pt>
    <dgm:pt modelId="{F19CD54B-4783-4E40-B1E4-5A089ADEB064}" type="pres">
      <dgm:prSet presAssocID="{1C984C6F-28E2-4008-B668-EDCD212668CD}" presName="matrix" presStyleCnt="0"/>
      <dgm:spPr/>
    </dgm:pt>
    <dgm:pt modelId="{AB2B9B57-1099-470B-A2D3-5B9A92CA3B8A}" type="pres">
      <dgm:prSet presAssocID="{1C984C6F-28E2-4008-B668-EDCD212668CD}" presName="tile1" presStyleLbl="node1" presStyleIdx="0" presStyleCnt="4"/>
      <dgm:spPr/>
    </dgm:pt>
    <dgm:pt modelId="{968B3E0C-8FAD-419A-ACB4-CC751F471516}" type="pres">
      <dgm:prSet presAssocID="{1C984C6F-28E2-4008-B668-EDCD212668CD}" presName="tile1text" presStyleLbl="node1" presStyleIdx="0" presStyleCnt="4">
        <dgm:presLayoutVars>
          <dgm:chMax val="0"/>
          <dgm:chPref val="0"/>
          <dgm:bulletEnabled val="1"/>
        </dgm:presLayoutVars>
      </dgm:prSet>
      <dgm:spPr/>
    </dgm:pt>
    <dgm:pt modelId="{9D437DD5-54FC-41FB-B8C9-982BC7DDAF2A}" type="pres">
      <dgm:prSet presAssocID="{1C984C6F-28E2-4008-B668-EDCD212668CD}" presName="tile2" presStyleLbl="node1" presStyleIdx="1" presStyleCnt="4"/>
      <dgm:spPr/>
    </dgm:pt>
    <dgm:pt modelId="{3ED4178A-244C-47A4-AAE5-45EEB120C82B}" type="pres">
      <dgm:prSet presAssocID="{1C984C6F-28E2-4008-B668-EDCD212668CD}" presName="tile2text" presStyleLbl="node1" presStyleIdx="1" presStyleCnt="4">
        <dgm:presLayoutVars>
          <dgm:chMax val="0"/>
          <dgm:chPref val="0"/>
          <dgm:bulletEnabled val="1"/>
        </dgm:presLayoutVars>
      </dgm:prSet>
      <dgm:spPr/>
    </dgm:pt>
    <dgm:pt modelId="{74F3C0ED-75FA-477A-9CBC-9080B31CF741}" type="pres">
      <dgm:prSet presAssocID="{1C984C6F-28E2-4008-B668-EDCD212668CD}" presName="tile3" presStyleLbl="node1" presStyleIdx="2" presStyleCnt="4"/>
      <dgm:spPr/>
    </dgm:pt>
    <dgm:pt modelId="{B3E360D6-859D-44FD-A35A-915704D6A363}" type="pres">
      <dgm:prSet presAssocID="{1C984C6F-28E2-4008-B668-EDCD212668CD}" presName="tile3text" presStyleLbl="node1" presStyleIdx="2" presStyleCnt="4">
        <dgm:presLayoutVars>
          <dgm:chMax val="0"/>
          <dgm:chPref val="0"/>
          <dgm:bulletEnabled val="1"/>
        </dgm:presLayoutVars>
      </dgm:prSet>
      <dgm:spPr/>
    </dgm:pt>
    <dgm:pt modelId="{28B53EDC-B73C-424B-A73C-06F43D251CFD}" type="pres">
      <dgm:prSet presAssocID="{1C984C6F-28E2-4008-B668-EDCD212668CD}" presName="tile4" presStyleLbl="node1" presStyleIdx="3" presStyleCnt="4"/>
      <dgm:spPr/>
    </dgm:pt>
    <dgm:pt modelId="{231AE759-A1D4-4D22-B102-A365B70FD5B0}" type="pres">
      <dgm:prSet presAssocID="{1C984C6F-28E2-4008-B668-EDCD212668CD}" presName="tile4text" presStyleLbl="node1" presStyleIdx="3" presStyleCnt="4">
        <dgm:presLayoutVars>
          <dgm:chMax val="0"/>
          <dgm:chPref val="0"/>
          <dgm:bulletEnabled val="1"/>
        </dgm:presLayoutVars>
      </dgm:prSet>
      <dgm:spPr/>
    </dgm:pt>
    <dgm:pt modelId="{6EAC7EF8-4166-4131-8114-19ADC185FB13}" type="pres">
      <dgm:prSet presAssocID="{1C984C6F-28E2-4008-B668-EDCD212668CD}" presName="centerTile" presStyleLbl="fgShp" presStyleIdx="0" presStyleCnt="1">
        <dgm:presLayoutVars>
          <dgm:chMax val="0"/>
          <dgm:chPref val="0"/>
        </dgm:presLayoutVars>
      </dgm:prSet>
      <dgm:spPr/>
    </dgm:pt>
  </dgm:ptLst>
  <dgm:cxnLst>
    <dgm:cxn modelId="{A4BE031E-1FCF-4187-A05C-80533AB5E38D}" type="presOf" srcId="{DBE4345A-B80A-438F-A092-6539E1890253}" destId="{AB2B9B57-1099-470B-A2D3-5B9A92CA3B8A}" srcOrd="0" destOrd="0" presId="urn:microsoft.com/office/officeart/2005/8/layout/matrix1"/>
    <dgm:cxn modelId="{C39CE120-3E5C-4AAB-B3C6-F77C0EDD20EB}" srcId="{1C984C6F-28E2-4008-B668-EDCD212668CD}" destId="{21BD8837-4D43-467D-8527-334C89D4BED8}" srcOrd="0" destOrd="0" parTransId="{0D55B242-7007-4342-A787-78431F669F16}" sibTransId="{B2F3A2FC-D2C6-4C09-B751-AC73E0F5AC60}"/>
    <dgm:cxn modelId="{BCDC1A2A-241A-4E0C-9A42-D05C2A382612}" type="presOf" srcId="{2CC36FDB-E76A-4F7A-9DD0-B373FAFC8B9A}" destId="{3ED4178A-244C-47A4-AAE5-45EEB120C82B}" srcOrd="1" destOrd="0" presId="urn:microsoft.com/office/officeart/2005/8/layout/matrix1"/>
    <dgm:cxn modelId="{A270A931-66C8-41E1-86B7-8AE165C9E8AC}" srcId="{21BD8837-4D43-467D-8527-334C89D4BED8}" destId="{2CC36FDB-E76A-4F7A-9DD0-B373FAFC8B9A}" srcOrd="1" destOrd="0" parTransId="{ED367622-D7DE-4546-99C9-450A41DBBE63}" sibTransId="{A0EB6ADB-DD1C-40E8-9325-42854AB744DC}"/>
    <dgm:cxn modelId="{B5E4C33E-F1FF-4E89-B565-8AE8C06C5DFC}" type="presOf" srcId="{CF5FF6D0-FB51-40C4-8C1F-EE82BD1CE3F5}" destId="{231AE759-A1D4-4D22-B102-A365B70FD5B0}" srcOrd="1" destOrd="0" presId="urn:microsoft.com/office/officeart/2005/8/layout/matrix1"/>
    <dgm:cxn modelId="{83C4CF4A-A27B-441A-BCBD-779065AFE89D}" type="presOf" srcId="{2CC36FDB-E76A-4F7A-9DD0-B373FAFC8B9A}" destId="{9D437DD5-54FC-41FB-B8C9-982BC7DDAF2A}" srcOrd="0" destOrd="0" presId="urn:microsoft.com/office/officeart/2005/8/layout/matrix1"/>
    <dgm:cxn modelId="{7CEAD673-01BE-407D-9FF4-E6D6DCD71FAA}" type="presOf" srcId="{1152BD55-EBD6-4AF4-BD11-181D6F825D12}" destId="{74F3C0ED-75FA-477A-9CBC-9080B31CF741}" srcOrd="0" destOrd="0" presId="urn:microsoft.com/office/officeart/2005/8/layout/matrix1"/>
    <dgm:cxn modelId="{F3FD4076-75DD-44B0-9668-334E417B70EC}" type="presOf" srcId="{21BD8837-4D43-467D-8527-334C89D4BED8}" destId="{6EAC7EF8-4166-4131-8114-19ADC185FB13}" srcOrd="0" destOrd="0" presId="urn:microsoft.com/office/officeart/2005/8/layout/matrix1"/>
    <dgm:cxn modelId="{9789E292-C64C-44AE-B555-BE0DECDBDD53}" type="presOf" srcId="{1C984C6F-28E2-4008-B668-EDCD212668CD}" destId="{B09449ED-8BB0-4B43-A37E-3665E501203D}" srcOrd="0" destOrd="0" presId="urn:microsoft.com/office/officeart/2005/8/layout/matrix1"/>
    <dgm:cxn modelId="{AB73D3A0-BB65-46DD-99E2-719859654AE3}" type="presOf" srcId="{CF5FF6D0-FB51-40C4-8C1F-EE82BD1CE3F5}" destId="{28B53EDC-B73C-424B-A73C-06F43D251CFD}" srcOrd="0" destOrd="0" presId="urn:microsoft.com/office/officeart/2005/8/layout/matrix1"/>
    <dgm:cxn modelId="{6D85CFB2-CC24-4268-ADBD-F4155203B14D}" srcId="{21BD8837-4D43-467D-8527-334C89D4BED8}" destId="{CF5FF6D0-FB51-40C4-8C1F-EE82BD1CE3F5}" srcOrd="3" destOrd="0" parTransId="{45D0F6EF-3F71-404D-B13C-8BC842BE1DEF}" sibTransId="{C2A9842D-1750-440B-B43B-E9965A1A70E2}"/>
    <dgm:cxn modelId="{8038D1BB-CF6C-477D-ACCB-13255553D1C0}" type="presOf" srcId="{1152BD55-EBD6-4AF4-BD11-181D6F825D12}" destId="{B3E360D6-859D-44FD-A35A-915704D6A363}" srcOrd="1" destOrd="0" presId="urn:microsoft.com/office/officeart/2005/8/layout/matrix1"/>
    <dgm:cxn modelId="{42E61BBE-144A-4B32-A3BB-3324426BD3B1}" srcId="{21BD8837-4D43-467D-8527-334C89D4BED8}" destId="{DBE4345A-B80A-438F-A092-6539E1890253}" srcOrd="0" destOrd="0" parTransId="{004380B9-94AA-4E76-B303-0BA73F6AF85B}" sibTransId="{3D80D07E-414E-42CE-9FAB-CD086E30F12E}"/>
    <dgm:cxn modelId="{66F71BE6-DBBA-41DA-A486-1DE91D00F91C}" srcId="{21BD8837-4D43-467D-8527-334C89D4BED8}" destId="{1152BD55-EBD6-4AF4-BD11-181D6F825D12}" srcOrd="2" destOrd="0" parTransId="{8DFC6810-5BA4-4C36-AB75-D8265F7B27A9}" sibTransId="{633F1092-966F-423E-853D-228012E36809}"/>
    <dgm:cxn modelId="{9069E6FD-0E23-40ED-9F68-72B1056A761B}" type="presOf" srcId="{DBE4345A-B80A-438F-A092-6539E1890253}" destId="{968B3E0C-8FAD-419A-ACB4-CC751F471516}" srcOrd="1" destOrd="0" presId="urn:microsoft.com/office/officeart/2005/8/layout/matrix1"/>
    <dgm:cxn modelId="{92C7BDE3-3A83-4A4E-9C91-8B91FE5C3B56}" type="presParOf" srcId="{B09449ED-8BB0-4B43-A37E-3665E501203D}" destId="{F19CD54B-4783-4E40-B1E4-5A089ADEB064}" srcOrd="0" destOrd="0" presId="urn:microsoft.com/office/officeart/2005/8/layout/matrix1"/>
    <dgm:cxn modelId="{97C05797-D9E6-4B53-BA90-93775DD57988}" type="presParOf" srcId="{F19CD54B-4783-4E40-B1E4-5A089ADEB064}" destId="{AB2B9B57-1099-470B-A2D3-5B9A92CA3B8A}" srcOrd="0" destOrd="0" presId="urn:microsoft.com/office/officeart/2005/8/layout/matrix1"/>
    <dgm:cxn modelId="{0616713B-A3D9-46AA-BC90-6C7AFA35F9CF}" type="presParOf" srcId="{F19CD54B-4783-4E40-B1E4-5A089ADEB064}" destId="{968B3E0C-8FAD-419A-ACB4-CC751F471516}" srcOrd="1" destOrd="0" presId="urn:microsoft.com/office/officeart/2005/8/layout/matrix1"/>
    <dgm:cxn modelId="{C6B237D9-CDD2-4599-9304-1C097217E0FF}" type="presParOf" srcId="{F19CD54B-4783-4E40-B1E4-5A089ADEB064}" destId="{9D437DD5-54FC-41FB-B8C9-982BC7DDAF2A}" srcOrd="2" destOrd="0" presId="urn:microsoft.com/office/officeart/2005/8/layout/matrix1"/>
    <dgm:cxn modelId="{F1A243C9-7CF3-4B0E-9DBD-617DD57E1C79}" type="presParOf" srcId="{F19CD54B-4783-4E40-B1E4-5A089ADEB064}" destId="{3ED4178A-244C-47A4-AAE5-45EEB120C82B}" srcOrd="3" destOrd="0" presId="urn:microsoft.com/office/officeart/2005/8/layout/matrix1"/>
    <dgm:cxn modelId="{6A3D0B1B-A2D2-4905-8FC3-6D85781B6D33}" type="presParOf" srcId="{F19CD54B-4783-4E40-B1E4-5A089ADEB064}" destId="{74F3C0ED-75FA-477A-9CBC-9080B31CF741}" srcOrd="4" destOrd="0" presId="urn:microsoft.com/office/officeart/2005/8/layout/matrix1"/>
    <dgm:cxn modelId="{B35ECBAA-3F45-4326-96D5-1169FD4B33F5}" type="presParOf" srcId="{F19CD54B-4783-4E40-B1E4-5A089ADEB064}" destId="{B3E360D6-859D-44FD-A35A-915704D6A363}" srcOrd="5" destOrd="0" presId="urn:microsoft.com/office/officeart/2005/8/layout/matrix1"/>
    <dgm:cxn modelId="{6C368C23-CC3A-4714-A457-D3DD8EB3D5FB}" type="presParOf" srcId="{F19CD54B-4783-4E40-B1E4-5A089ADEB064}" destId="{28B53EDC-B73C-424B-A73C-06F43D251CFD}" srcOrd="6" destOrd="0" presId="urn:microsoft.com/office/officeart/2005/8/layout/matrix1"/>
    <dgm:cxn modelId="{18D92A2D-B494-4466-AD27-E87B4E8DB858}" type="presParOf" srcId="{F19CD54B-4783-4E40-B1E4-5A089ADEB064}" destId="{231AE759-A1D4-4D22-B102-A365B70FD5B0}" srcOrd="7" destOrd="0" presId="urn:microsoft.com/office/officeart/2005/8/layout/matrix1"/>
    <dgm:cxn modelId="{B982DF52-E05E-4A6D-BAF6-03A7D128EA92}" type="presParOf" srcId="{B09449ED-8BB0-4B43-A37E-3665E501203D}" destId="{6EAC7EF8-4166-4131-8114-19ADC185FB13}"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85A48A-E0B3-459C-83E3-9329E0FD8FDD}">
      <dsp:nvSpPr>
        <dsp:cNvPr id="0" name=""/>
        <dsp:cNvSpPr/>
      </dsp:nvSpPr>
      <dsp:spPr>
        <a:xfrm>
          <a:off x="0" y="42475"/>
          <a:ext cx="3286125" cy="19716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AR" sz="3900" kern="1200" dirty="0"/>
            <a:t>Restitución</a:t>
          </a:r>
          <a:endParaRPr lang="en-US" sz="3900" kern="1200" dirty="0"/>
        </a:p>
      </dsp:txBody>
      <dsp:txXfrm>
        <a:off x="0" y="42475"/>
        <a:ext cx="3286125" cy="1971675"/>
      </dsp:txXfrm>
    </dsp:sp>
    <dsp:sp modelId="{9D29766B-4EA6-4146-8716-70AF55809998}">
      <dsp:nvSpPr>
        <dsp:cNvPr id="0" name=""/>
        <dsp:cNvSpPr/>
      </dsp:nvSpPr>
      <dsp:spPr>
        <a:xfrm>
          <a:off x="3614737" y="42475"/>
          <a:ext cx="3286125" cy="1971675"/>
        </a:xfrm>
        <a:prstGeom prst="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AR" sz="3600" kern="1200" dirty="0"/>
            <a:t>Rehabilitación</a:t>
          </a:r>
        </a:p>
        <a:p>
          <a:pPr marL="0" lvl="0" indent="0" algn="ctr" defTabSz="1600200">
            <a:lnSpc>
              <a:spcPct val="90000"/>
            </a:lnSpc>
            <a:spcBef>
              <a:spcPct val="0"/>
            </a:spcBef>
            <a:spcAft>
              <a:spcPct val="35000"/>
            </a:spcAft>
            <a:buNone/>
          </a:pPr>
          <a:r>
            <a:rPr lang="es-AR" sz="1800" kern="1200" dirty="0"/>
            <a:t>(Tratamiento médico y psicológico)</a:t>
          </a:r>
          <a:endParaRPr lang="en-US" sz="1800" kern="1200" dirty="0"/>
        </a:p>
      </dsp:txBody>
      <dsp:txXfrm>
        <a:off x="3614737" y="42475"/>
        <a:ext cx="3286125" cy="1971675"/>
      </dsp:txXfrm>
    </dsp:sp>
    <dsp:sp modelId="{03C334B6-34C4-44DA-AF35-CF2C94E538D5}">
      <dsp:nvSpPr>
        <dsp:cNvPr id="0" name=""/>
        <dsp:cNvSpPr/>
      </dsp:nvSpPr>
      <dsp:spPr>
        <a:xfrm>
          <a:off x="7229475" y="42475"/>
          <a:ext cx="3286125" cy="1971675"/>
        </a:xfrm>
        <a:prstGeom prst="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AR" sz="3900" kern="1200" dirty="0"/>
            <a:t>Obligación de Investigar</a:t>
          </a:r>
          <a:endParaRPr lang="en-US" sz="3900" kern="1200" dirty="0"/>
        </a:p>
      </dsp:txBody>
      <dsp:txXfrm>
        <a:off x="7229475" y="42475"/>
        <a:ext cx="3286125" cy="1971675"/>
      </dsp:txXfrm>
    </dsp:sp>
    <dsp:sp modelId="{D07776A4-539B-4C1F-8BB2-FF73F1AD3DBC}">
      <dsp:nvSpPr>
        <dsp:cNvPr id="0" name=""/>
        <dsp:cNvSpPr/>
      </dsp:nvSpPr>
      <dsp:spPr>
        <a:xfrm>
          <a:off x="0" y="2342763"/>
          <a:ext cx="3286125" cy="1971675"/>
        </a:xfrm>
        <a:prstGeom prst="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AR" sz="3900" kern="1200" dirty="0"/>
            <a:t>Indemnización + costas y gastos</a:t>
          </a:r>
          <a:endParaRPr lang="en-US" sz="3900" kern="1200" dirty="0"/>
        </a:p>
      </dsp:txBody>
      <dsp:txXfrm>
        <a:off x="0" y="2342763"/>
        <a:ext cx="3286125" cy="1971675"/>
      </dsp:txXfrm>
    </dsp:sp>
    <dsp:sp modelId="{55D2B4CC-1A05-44B9-BB82-1BF9CFF7E447}">
      <dsp:nvSpPr>
        <dsp:cNvPr id="0" name=""/>
        <dsp:cNvSpPr/>
      </dsp:nvSpPr>
      <dsp:spPr>
        <a:xfrm>
          <a:off x="3614737" y="2342763"/>
          <a:ext cx="3286125" cy="1971675"/>
        </a:xfrm>
        <a:prstGeom prst="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AR" sz="3900" kern="1200" dirty="0"/>
            <a:t>Satisfacción</a:t>
          </a:r>
          <a:endParaRPr lang="en-US" sz="3900" kern="1200" dirty="0"/>
        </a:p>
      </dsp:txBody>
      <dsp:txXfrm>
        <a:off x="3614737" y="2342763"/>
        <a:ext cx="3286125" cy="1971675"/>
      </dsp:txXfrm>
    </dsp:sp>
    <dsp:sp modelId="{8E5E0E90-2EB6-4D6C-88BD-2F12A69033CE}">
      <dsp:nvSpPr>
        <dsp:cNvPr id="0" name=""/>
        <dsp:cNvSpPr/>
      </dsp:nvSpPr>
      <dsp:spPr>
        <a:xfrm>
          <a:off x="7229475" y="2342763"/>
          <a:ext cx="3286125" cy="1971675"/>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AR" sz="3900" kern="1200" dirty="0"/>
            <a:t>Garantías de No Repetición</a:t>
          </a:r>
          <a:endParaRPr lang="en-US" sz="3900" kern="1200" dirty="0"/>
        </a:p>
      </dsp:txBody>
      <dsp:txXfrm>
        <a:off x="7229475" y="2342763"/>
        <a:ext cx="3286125" cy="1971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77D5C6-5F6B-4C05-B3F8-AD65610F5075}">
      <dsp:nvSpPr>
        <dsp:cNvPr id="0" name=""/>
        <dsp:cNvSpPr/>
      </dsp:nvSpPr>
      <dsp:spPr>
        <a:xfrm>
          <a:off x="592612" y="4139"/>
          <a:ext cx="3077939" cy="76948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CR" sz="2000" kern="1200" dirty="0"/>
            <a:t>Emisión Sentencia</a:t>
          </a:r>
        </a:p>
        <a:p>
          <a:pPr marL="0" lvl="0" indent="0" algn="ctr" defTabSz="889000">
            <a:lnSpc>
              <a:spcPct val="90000"/>
            </a:lnSpc>
            <a:spcBef>
              <a:spcPct val="0"/>
            </a:spcBef>
            <a:spcAft>
              <a:spcPct val="35000"/>
            </a:spcAft>
            <a:buNone/>
          </a:pPr>
          <a:r>
            <a:rPr lang="es-CR" sz="1600" kern="1200" dirty="0"/>
            <a:t>(Se dictan las reparaciones)</a:t>
          </a:r>
        </a:p>
      </dsp:txBody>
      <dsp:txXfrm>
        <a:off x="615149" y="26676"/>
        <a:ext cx="3032865" cy="724410"/>
      </dsp:txXfrm>
    </dsp:sp>
    <dsp:sp modelId="{2030FEAA-F3DC-4089-A562-A86B160DB899}">
      <dsp:nvSpPr>
        <dsp:cNvPr id="0" name=""/>
        <dsp:cNvSpPr/>
      </dsp:nvSpPr>
      <dsp:spPr>
        <a:xfrm rot="5400000">
          <a:off x="1987303" y="792861"/>
          <a:ext cx="288556" cy="34626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R" sz="1200" kern="1200"/>
        </a:p>
      </dsp:txBody>
      <dsp:txXfrm rot="-5400000">
        <a:off x="2027702" y="821717"/>
        <a:ext cx="207760" cy="201989"/>
      </dsp:txXfrm>
    </dsp:sp>
    <dsp:sp modelId="{CC73A220-7127-41D7-82AE-006CD8A37185}">
      <dsp:nvSpPr>
        <dsp:cNvPr id="0" name=""/>
        <dsp:cNvSpPr/>
      </dsp:nvSpPr>
      <dsp:spPr>
        <a:xfrm>
          <a:off x="592612" y="1158366"/>
          <a:ext cx="3077939" cy="769484"/>
        </a:xfrm>
        <a:prstGeom prst="roundRect">
          <a:avLst>
            <a:gd name="adj" fmla="val 10000"/>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CR" sz="1500" kern="1200" dirty="0"/>
            <a:t>Estado: 1 año después de notificada la Sentencia p/ presentar información</a:t>
          </a:r>
        </a:p>
      </dsp:txBody>
      <dsp:txXfrm>
        <a:off x="615149" y="1180903"/>
        <a:ext cx="3032865" cy="724410"/>
      </dsp:txXfrm>
    </dsp:sp>
    <dsp:sp modelId="{7F19DCD1-2E25-4B12-A1BA-691E40CCCD27}">
      <dsp:nvSpPr>
        <dsp:cNvPr id="0" name=""/>
        <dsp:cNvSpPr/>
      </dsp:nvSpPr>
      <dsp:spPr>
        <a:xfrm rot="5400000">
          <a:off x="1987303" y="1947088"/>
          <a:ext cx="288556" cy="346268"/>
        </a:xfrm>
        <a:prstGeom prst="rightArrow">
          <a:avLst>
            <a:gd name="adj1" fmla="val 60000"/>
            <a:gd name="adj2" fmla="val 50000"/>
          </a:avLst>
        </a:prstGeom>
        <a:solidFill>
          <a:schemeClr val="accent3">
            <a:hueOff val="1355300"/>
            <a:satOff val="50000"/>
            <a:lumOff val="-73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R" sz="1200" kern="1200"/>
        </a:p>
      </dsp:txBody>
      <dsp:txXfrm rot="-5400000">
        <a:off x="2027702" y="1975944"/>
        <a:ext cx="207760" cy="201989"/>
      </dsp:txXfrm>
    </dsp:sp>
    <dsp:sp modelId="{BC557E13-105A-4F21-9A09-615067796C27}">
      <dsp:nvSpPr>
        <dsp:cNvPr id="0" name=""/>
        <dsp:cNvSpPr/>
      </dsp:nvSpPr>
      <dsp:spPr>
        <a:xfrm>
          <a:off x="592612" y="2312593"/>
          <a:ext cx="3077939" cy="769484"/>
        </a:xfrm>
        <a:prstGeom prst="roundRect">
          <a:avLst>
            <a:gd name="adj" fmla="val 10000"/>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CR" sz="1500" kern="1200" dirty="0"/>
            <a:t>Traslado a REP y CIDH para observaciones</a:t>
          </a:r>
        </a:p>
      </dsp:txBody>
      <dsp:txXfrm>
        <a:off x="615149" y="2335130"/>
        <a:ext cx="3032865" cy="724410"/>
      </dsp:txXfrm>
    </dsp:sp>
    <dsp:sp modelId="{5FD4A98C-F031-47CC-B785-BCB976F54E47}">
      <dsp:nvSpPr>
        <dsp:cNvPr id="0" name=""/>
        <dsp:cNvSpPr/>
      </dsp:nvSpPr>
      <dsp:spPr>
        <a:xfrm rot="5400000">
          <a:off x="1987303" y="3101315"/>
          <a:ext cx="288556" cy="346268"/>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R" sz="1200" kern="1200"/>
        </a:p>
      </dsp:txBody>
      <dsp:txXfrm rot="-5400000">
        <a:off x="2027702" y="3130171"/>
        <a:ext cx="207760" cy="201989"/>
      </dsp:txXfrm>
    </dsp:sp>
    <dsp:sp modelId="{15EF334B-C4DB-4AC8-B9F6-8504643C66B7}">
      <dsp:nvSpPr>
        <dsp:cNvPr id="0" name=""/>
        <dsp:cNvSpPr/>
      </dsp:nvSpPr>
      <dsp:spPr>
        <a:xfrm>
          <a:off x="592612" y="3466821"/>
          <a:ext cx="3077939" cy="769484"/>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CR" sz="1500" kern="1200" dirty="0"/>
            <a:t>Convocatoria audiencia (pública o privada)</a:t>
          </a:r>
        </a:p>
      </dsp:txBody>
      <dsp:txXfrm>
        <a:off x="615149" y="3489358"/>
        <a:ext cx="3032865" cy="7244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2B9B57-1099-470B-A2D3-5B9A92CA3B8A}">
      <dsp:nvSpPr>
        <dsp:cNvPr id="0" name=""/>
        <dsp:cNvSpPr/>
      </dsp:nvSpPr>
      <dsp:spPr>
        <a:xfrm rot="16200000">
          <a:off x="895991" y="-895991"/>
          <a:ext cx="2112752" cy="3904735"/>
        </a:xfrm>
        <a:prstGeom prst="round1Rect">
          <a:avLst/>
        </a:prstGeom>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solidFill>
          <a:prstDash val="solid"/>
          <a:miter lim="800000"/>
        </a:ln>
        <a:effectLst/>
      </dsp:spPr>
      <dsp:style>
        <a:lnRef idx="1">
          <a:schemeClr val="accent2"/>
        </a:lnRef>
        <a:fillRef idx="3">
          <a:schemeClr val="accent2"/>
        </a:fillRef>
        <a:effectRef idx="2">
          <a:schemeClr val="accent2"/>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s-CR" sz="2300" kern="1200" dirty="0"/>
            <a:t>Resolución</a:t>
          </a:r>
        </a:p>
      </dsp:txBody>
      <dsp:txXfrm rot="5400000">
        <a:off x="0" y="0"/>
        <a:ext cx="3904735" cy="1584564"/>
      </dsp:txXfrm>
    </dsp:sp>
    <dsp:sp modelId="{9D437DD5-54FC-41FB-B8C9-982BC7DDAF2A}">
      <dsp:nvSpPr>
        <dsp:cNvPr id="0" name=""/>
        <dsp:cNvSpPr/>
      </dsp:nvSpPr>
      <dsp:spPr>
        <a:xfrm>
          <a:off x="3904735" y="0"/>
          <a:ext cx="3904735" cy="2112752"/>
        </a:xfrm>
        <a:prstGeom prst="round1Rect">
          <a:avLst/>
        </a:prstGeom>
        <a:solidFill>
          <a:schemeClr val="accent6"/>
        </a:solidFill>
        <a:ln w="12700" cap="flat" cmpd="sng" algn="ctr">
          <a:solidFill>
            <a:schemeClr val="accent6">
              <a:shade val="50000"/>
            </a:schemeClr>
          </a:solid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s-CR" sz="2300" kern="1200" dirty="0"/>
            <a:t>Audiencia </a:t>
          </a:r>
        </a:p>
        <a:p>
          <a:pPr marL="0" lvl="0" indent="0" algn="ctr" defTabSz="1022350">
            <a:lnSpc>
              <a:spcPct val="90000"/>
            </a:lnSpc>
            <a:spcBef>
              <a:spcPct val="0"/>
            </a:spcBef>
            <a:spcAft>
              <a:spcPct val="35000"/>
            </a:spcAft>
            <a:buNone/>
          </a:pPr>
          <a:r>
            <a:rPr lang="es-CR" sz="2300" kern="1200" dirty="0"/>
            <a:t>(privada o pública)</a:t>
          </a:r>
        </a:p>
      </dsp:txBody>
      <dsp:txXfrm>
        <a:off x="3904735" y="0"/>
        <a:ext cx="3904735" cy="1584564"/>
      </dsp:txXfrm>
    </dsp:sp>
    <dsp:sp modelId="{74F3C0ED-75FA-477A-9CBC-9080B31CF741}">
      <dsp:nvSpPr>
        <dsp:cNvPr id="0" name=""/>
        <dsp:cNvSpPr/>
      </dsp:nvSpPr>
      <dsp:spPr>
        <a:xfrm rot="10800000">
          <a:off x="0" y="2112752"/>
          <a:ext cx="3904735" cy="2112752"/>
        </a:xfrm>
        <a:prstGeom prst="round1Rect">
          <a:avLst/>
        </a:prstGeom>
        <a:solidFill>
          <a:schemeClr val="accent1"/>
        </a:solidFill>
        <a:ln w="12700" cap="flat" cmpd="sng" algn="ctr">
          <a:solidFill>
            <a:schemeClr val="accent1">
              <a:shade val="50000"/>
            </a:schemeClr>
          </a:solidFill>
          <a:prstDash val="solid"/>
          <a:miter lim="800000"/>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s-CR" sz="2300" kern="1200" dirty="0"/>
            <a:t>Notas de Secretaría</a:t>
          </a:r>
        </a:p>
        <a:p>
          <a:pPr marL="0" lvl="0" indent="0" algn="ctr" defTabSz="1022350">
            <a:lnSpc>
              <a:spcPct val="90000"/>
            </a:lnSpc>
            <a:spcBef>
              <a:spcPct val="0"/>
            </a:spcBef>
            <a:spcAft>
              <a:spcPct val="35000"/>
            </a:spcAft>
            <a:buNone/>
          </a:pPr>
          <a:r>
            <a:rPr lang="es-CR" sz="2300" kern="1200" dirty="0"/>
            <a:t>(seguimiento diario)</a:t>
          </a:r>
        </a:p>
      </dsp:txBody>
      <dsp:txXfrm rot="10800000">
        <a:off x="0" y="2640940"/>
        <a:ext cx="3904735" cy="1584564"/>
      </dsp:txXfrm>
    </dsp:sp>
    <dsp:sp modelId="{28B53EDC-B73C-424B-A73C-06F43D251CFD}">
      <dsp:nvSpPr>
        <dsp:cNvPr id="0" name=""/>
        <dsp:cNvSpPr/>
      </dsp:nvSpPr>
      <dsp:spPr>
        <a:xfrm rot="5400000">
          <a:off x="4800726" y="1216761"/>
          <a:ext cx="2112752" cy="3904735"/>
        </a:xfrm>
        <a:prstGeom prst="round1Rect">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s-CR" sz="2300" kern="1200" dirty="0"/>
            <a:t>Diligencias </a:t>
          </a:r>
          <a:r>
            <a:rPr lang="es-CR" sz="2300" i="1" kern="1200" dirty="0"/>
            <a:t>in situ</a:t>
          </a:r>
        </a:p>
      </dsp:txBody>
      <dsp:txXfrm rot="-5400000">
        <a:off x="3904735" y="2640940"/>
        <a:ext cx="3904735" cy="1584564"/>
      </dsp:txXfrm>
    </dsp:sp>
    <dsp:sp modelId="{6EAC7EF8-4166-4131-8114-19ADC185FB13}">
      <dsp:nvSpPr>
        <dsp:cNvPr id="0" name=""/>
        <dsp:cNvSpPr/>
      </dsp:nvSpPr>
      <dsp:spPr>
        <a:xfrm>
          <a:off x="2733314" y="1584564"/>
          <a:ext cx="2342841" cy="1056376"/>
        </a:xfrm>
        <a:prstGeom prst="roundRect">
          <a:avLst/>
        </a:prstGeom>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6350" cap="flat" cmpd="sng" algn="ctr">
          <a:solidFill>
            <a:schemeClr val="accent4"/>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CR" sz="2300" kern="1200" dirty="0"/>
            <a:t>Art. 69.2</a:t>
          </a:r>
        </a:p>
        <a:p>
          <a:pPr marL="0" lvl="0" indent="0" algn="ctr" defTabSz="1022350">
            <a:lnSpc>
              <a:spcPct val="90000"/>
            </a:lnSpc>
            <a:spcBef>
              <a:spcPct val="0"/>
            </a:spcBef>
            <a:spcAft>
              <a:spcPct val="35000"/>
            </a:spcAft>
            <a:buNone/>
          </a:pPr>
          <a:r>
            <a:rPr lang="es-CR" sz="2300" kern="1200" dirty="0"/>
            <a:t>(Otras fuentes)</a:t>
          </a:r>
        </a:p>
      </dsp:txBody>
      <dsp:txXfrm>
        <a:off x="2784882" y="1636132"/>
        <a:ext cx="2239705" cy="95324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5E03D0-5054-40D8-A0C3-0FFDD6C7E5C8}" type="datetimeFigureOut">
              <a:rPr lang="es-CR" smtClean="0"/>
              <a:t>25/8/2025</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5C2BCB-1803-4391-97BB-30F6037B6D76}" type="slidenum">
              <a:rPr lang="es-CR" smtClean="0"/>
              <a:t>‹Nº›</a:t>
            </a:fld>
            <a:endParaRPr lang="es-CR"/>
          </a:p>
        </p:txBody>
      </p:sp>
    </p:spTree>
    <p:extLst>
      <p:ext uri="{BB962C8B-B14F-4D97-AF65-F5344CB8AC3E}">
        <p14:creationId xmlns:p14="http://schemas.microsoft.com/office/powerpoint/2010/main" val="3303639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0"/>
            <a:r>
              <a:rPr lang="es-CR" sz="1200" b="1" kern="1200" dirty="0">
                <a:solidFill>
                  <a:schemeClr val="tx1"/>
                </a:solidFill>
                <a:effectLst/>
                <a:latin typeface="+mn-lt"/>
                <a:ea typeface="+mn-ea"/>
                <a:cs typeface="+mn-cs"/>
              </a:rPr>
              <a:t>CAPACITACIONES:</a:t>
            </a:r>
            <a:r>
              <a:rPr lang="es-CR" sz="1200" b="1" kern="1200" baseline="0" dirty="0">
                <a:solidFill>
                  <a:schemeClr val="tx1"/>
                </a:solidFill>
                <a:effectLst/>
                <a:latin typeface="+mn-lt"/>
                <a:ea typeface="+mn-ea"/>
                <a:cs typeface="+mn-cs"/>
              </a:rPr>
              <a:t> </a:t>
            </a:r>
            <a:r>
              <a:rPr lang="es-CR" sz="1200" kern="1200" dirty="0">
                <a:solidFill>
                  <a:schemeClr val="tx1"/>
                </a:solidFill>
                <a:effectLst/>
                <a:latin typeface="+mn-lt"/>
                <a:ea typeface="+mn-ea"/>
                <a:cs typeface="+mn-cs"/>
              </a:rPr>
              <a:t>Debido a que </a:t>
            </a:r>
            <a:r>
              <a:rPr lang="es-CR" sz="1200" b="1" kern="1200" dirty="0">
                <a:solidFill>
                  <a:schemeClr val="tx1"/>
                </a:solidFill>
                <a:effectLst/>
                <a:latin typeface="+mn-lt"/>
                <a:ea typeface="+mn-ea"/>
                <a:cs typeface="+mn-cs"/>
              </a:rPr>
              <a:t>la gran mayoría de violaciones a derechos humanos son producidas por la actuación u omisión de funcionarios estatales </a:t>
            </a:r>
            <a:r>
              <a:rPr lang="es-CR" sz="1200" kern="1200" dirty="0">
                <a:solidFill>
                  <a:schemeClr val="tx1"/>
                </a:solidFill>
                <a:effectLst/>
                <a:latin typeface="+mn-lt"/>
                <a:ea typeface="+mn-ea"/>
                <a:cs typeface="+mn-cs"/>
              </a:rPr>
              <a:t>(fuerzas armadas, policía, operadores de justicia, personal penitenciario, profesionales de la salud, etc.), </a:t>
            </a:r>
            <a:r>
              <a:rPr lang="es-CR" sz="1200" b="1" kern="1200" dirty="0">
                <a:solidFill>
                  <a:schemeClr val="tx1"/>
                </a:solidFill>
                <a:effectLst/>
                <a:latin typeface="+mn-lt"/>
                <a:ea typeface="+mn-ea"/>
                <a:cs typeface="+mn-cs"/>
              </a:rPr>
              <a:t>resulta de vital importancia ordenar a los Estados que fortalezcan sus capacidades institucionales brindando capacitación especializada y permanente a sus funcionarios en materia de normas y principios de protección de derechos humanos. </a:t>
            </a:r>
            <a:r>
              <a:rPr lang="es-CR" sz="1200" kern="1200" dirty="0">
                <a:solidFill>
                  <a:schemeClr val="tx1"/>
                </a:solidFill>
                <a:effectLst/>
                <a:latin typeface="+mn-lt"/>
                <a:ea typeface="+mn-ea"/>
                <a:cs typeface="+mn-cs"/>
              </a:rPr>
              <a:t>Estas capacitaciones buscan brindar a los funcionarios públicos nuevos conocimientos, desarrollar sus capacidades y prepararlos para desempeñar sus funciones en apego a los derechos humanos que están obligados a proteger y garantizar. El tipo de capacitación que la Corte ordena depende de la violación declarada en la Sentencia, de manera que el objeto de la capacitación puede ser, en general, la normativa internacional en materia de protección a los derechos, o puede tratarse de capacitaciones más especificas, tales como la protección de los derechos de los pacientes, protección especial a niños y jóvenes, estándares internacionales sobre detención de personas, y derechos y garantías judiciales, no discriminación,</a:t>
            </a:r>
            <a:r>
              <a:rPr lang="es-CR" sz="1200" kern="1200" baseline="0" dirty="0">
                <a:solidFill>
                  <a:schemeClr val="tx1"/>
                </a:solidFill>
                <a:effectLst/>
                <a:latin typeface="+mn-lt"/>
                <a:ea typeface="+mn-ea"/>
                <a:cs typeface="+mn-cs"/>
              </a:rPr>
              <a:t> </a:t>
            </a:r>
            <a:r>
              <a:rPr lang="es-CR" sz="1200" kern="1200" dirty="0">
                <a:solidFill>
                  <a:schemeClr val="tx1"/>
                </a:solidFill>
                <a:effectLst/>
                <a:latin typeface="+mn-lt"/>
                <a:ea typeface="+mn-ea"/>
                <a:cs typeface="+mn-cs"/>
              </a:rPr>
              <a:t>etc. </a:t>
            </a:r>
            <a:endParaRPr lang="es-ES" sz="1200" kern="1200" dirty="0">
              <a:solidFill>
                <a:schemeClr val="tx1"/>
              </a:solidFill>
              <a:effectLst/>
              <a:latin typeface="+mn-lt"/>
              <a:ea typeface="+mn-ea"/>
              <a:cs typeface="+mn-cs"/>
            </a:endParaRPr>
          </a:p>
          <a:p>
            <a:r>
              <a:rPr lang="es-CR" sz="1200" kern="1200" dirty="0">
                <a:solidFill>
                  <a:schemeClr val="tx1"/>
                </a:solidFill>
                <a:effectLst/>
                <a:latin typeface="+mn-lt"/>
                <a:ea typeface="+mn-ea"/>
                <a:cs typeface="+mn-cs"/>
              </a:rPr>
              <a:t> </a:t>
            </a:r>
            <a:endParaRPr lang="es-ES" sz="1200" kern="1200" dirty="0">
              <a:solidFill>
                <a:schemeClr val="tx1"/>
              </a:solidFill>
              <a:effectLst/>
              <a:latin typeface="+mn-lt"/>
              <a:ea typeface="+mn-ea"/>
              <a:cs typeface="+mn-cs"/>
            </a:endParaRPr>
          </a:p>
          <a:p>
            <a:r>
              <a:rPr lang="es-CR" sz="1200" kern="1200" dirty="0">
                <a:solidFill>
                  <a:schemeClr val="tx1"/>
                </a:solidFill>
                <a:effectLst/>
                <a:latin typeface="+mn-lt"/>
                <a:ea typeface="+mn-ea"/>
                <a:cs typeface="+mn-cs"/>
              </a:rPr>
              <a:t>Por otra parte, </a:t>
            </a:r>
            <a:r>
              <a:rPr lang="es-CR" sz="1200" b="1" kern="1200" dirty="0">
                <a:solidFill>
                  <a:schemeClr val="tx1"/>
                </a:solidFill>
                <a:effectLst/>
                <a:latin typeface="+mn-lt"/>
                <a:ea typeface="+mn-ea"/>
                <a:cs typeface="+mn-cs"/>
              </a:rPr>
              <a:t>al analizar los hechos y el contexto en que ocurrieron las violaciones en determinados casos, la Corte ha constatado que en la sociedad existe un desconocimiento sobre la protección de determinados derechos humanos que podría estar afectando también su protección en ese país.  </a:t>
            </a:r>
            <a:r>
              <a:rPr lang="es-CR" sz="1200" kern="1200" dirty="0">
                <a:solidFill>
                  <a:schemeClr val="tx1"/>
                </a:solidFill>
                <a:effectLst/>
                <a:latin typeface="+mn-lt"/>
                <a:ea typeface="+mn-ea"/>
                <a:cs typeface="+mn-cs"/>
              </a:rPr>
              <a:t>Es por ello que en algunos casos la Corte también ha ordenado al Estado responsable que desarrolle campañas de capacitación o sensibilización dirigidas a la sociedad civil en relación con determinadas materias de protección a los derechos humanos, tales como los derechos de los niños y jóvenes en situación de riesgo (</a:t>
            </a:r>
            <a:r>
              <a:rPr lang="es-CR" sz="1200" i="1" kern="1200" dirty="0">
                <a:solidFill>
                  <a:schemeClr val="tx1"/>
                </a:solidFill>
                <a:effectLst/>
                <a:latin typeface="+mn-lt"/>
                <a:ea typeface="+mn-ea"/>
                <a:cs typeface="+mn-cs"/>
              </a:rPr>
              <a:t>Caso</a:t>
            </a:r>
            <a:r>
              <a:rPr lang="es-CR" sz="1200" i="1" kern="1200" baseline="0" dirty="0">
                <a:solidFill>
                  <a:schemeClr val="tx1"/>
                </a:solidFill>
                <a:effectLst/>
                <a:latin typeface="+mn-lt"/>
                <a:ea typeface="+mn-ea"/>
                <a:cs typeface="+mn-cs"/>
              </a:rPr>
              <a:t> </a:t>
            </a:r>
            <a:r>
              <a:rPr lang="es-CR" sz="1200" i="1" kern="1200" baseline="0" dirty="0" err="1">
                <a:solidFill>
                  <a:schemeClr val="tx1"/>
                </a:solidFill>
                <a:effectLst/>
                <a:latin typeface="+mn-lt"/>
                <a:ea typeface="+mn-ea"/>
                <a:cs typeface="+mn-cs"/>
              </a:rPr>
              <a:t>Servellón</a:t>
            </a:r>
            <a:r>
              <a:rPr lang="es-CR" sz="1200" i="1" kern="1200" baseline="0" dirty="0">
                <a:solidFill>
                  <a:schemeClr val="tx1"/>
                </a:solidFill>
                <a:effectLst/>
                <a:latin typeface="+mn-lt"/>
                <a:ea typeface="+mn-ea"/>
                <a:cs typeface="+mn-cs"/>
              </a:rPr>
              <a:t> García Vs. Honduras</a:t>
            </a:r>
            <a:r>
              <a:rPr lang="es-CR" sz="1200" kern="1200" baseline="0" dirty="0">
                <a:solidFill>
                  <a:schemeClr val="tx1"/>
                </a:solidFill>
                <a:effectLst/>
                <a:latin typeface="+mn-lt"/>
                <a:ea typeface="+mn-ea"/>
                <a:cs typeface="+mn-cs"/>
              </a:rPr>
              <a:t>) </a:t>
            </a:r>
            <a:r>
              <a:rPr lang="es-CR" sz="1200" kern="1200" dirty="0">
                <a:solidFill>
                  <a:schemeClr val="tx1"/>
                </a:solidFill>
                <a:effectLst/>
                <a:latin typeface="+mn-lt"/>
                <a:ea typeface="+mn-ea"/>
                <a:cs typeface="+mn-cs"/>
              </a:rPr>
              <a:t>y los derechos de los pacientes</a:t>
            </a:r>
            <a:r>
              <a:rPr lang="es-CR" sz="1200" kern="1200" baseline="0" dirty="0">
                <a:solidFill>
                  <a:schemeClr val="tx1"/>
                </a:solidFill>
                <a:effectLst/>
                <a:latin typeface="+mn-lt"/>
                <a:ea typeface="+mn-ea"/>
                <a:cs typeface="+mn-cs"/>
              </a:rPr>
              <a:t> (</a:t>
            </a:r>
            <a:r>
              <a:rPr lang="es-CR" sz="1200" i="1" kern="1200" baseline="0" dirty="0">
                <a:solidFill>
                  <a:schemeClr val="tx1"/>
                </a:solidFill>
                <a:effectLst/>
                <a:latin typeface="+mn-lt"/>
                <a:ea typeface="+mn-ea"/>
                <a:cs typeface="+mn-cs"/>
              </a:rPr>
              <a:t>Caso Albán Cornejo Vs. Ecuador</a:t>
            </a:r>
            <a:r>
              <a:rPr lang="es-CR" sz="1200" kern="1200" baseline="0" dirty="0">
                <a:solidFill>
                  <a:schemeClr val="tx1"/>
                </a:solidFill>
                <a:effectLst/>
                <a:latin typeface="+mn-lt"/>
                <a:ea typeface="+mn-ea"/>
                <a:cs typeface="+mn-cs"/>
              </a:rPr>
              <a:t>) </a:t>
            </a:r>
            <a:r>
              <a:rPr lang="es-ES" sz="1200" kern="1200" dirty="0">
                <a:solidFill>
                  <a:schemeClr val="tx1"/>
                </a:solidFill>
                <a:effectLst/>
                <a:latin typeface="+mn-lt"/>
                <a:ea typeface="+mn-ea"/>
                <a:cs typeface="+mn-cs"/>
              </a:rPr>
              <a:t>sobre la labor de los defensores de los derechos humanos</a:t>
            </a:r>
            <a:r>
              <a:rPr lang="es-ES" sz="1200" kern="1200" baseline="0" dirty="0">
                <a:solidFill>
                  <a:schemeClr val="tx1"/>
                </a:solidFill>
                <a:effectLst/>
                <a:latin typeface="+mn-lt"/>
                <a:ea typeface="+mn-ea"/>
                <a:cs typeface="+mn-cs"/>
              </a:rPr>
              <a:t> (</a:t>
            </a:r>
            <a:r>
              <a:rPr lang="es-ES" sz="1200" i="1" kern="1200" baseline="0" dirty="0">
                <a:solidFill>
                  <a:schemeClr val="tx1"/>
                </a:solidFill>
                <a:effectLst/>
                <a:latin typeface="+mn-lt"/>
                <a:ea typeface="+mn-ea"/>
                <a:cs typeface="+mn-cs"/>
              </a:rPr>
              <a:t>Caso </a:t>
            </a:r>
            <a:r>
              <a:rPr lang="es-ES" sz="1200" i="1" kern="1200" baseline="0" dirty="0" err="1">
                <a:solidFill>
                  <a:schemeClr val="tx1"/>
                </a:solidFill>
                <a:effectLst/>
                <a:latin typeface="+mn-lt"/>
                <a:ea typeface="+mn-ea"/>
                <a:cs typeface="+mn-cs"/>
              </a:rPr>
              <a:t>Kawas</a:t>
            </a:r>
            <a:r>
              <a:rPr lang="es-ES" sz="1200" i="1" kern="1200" baseline="0" dirty="0">
                <a:solidFill>
                  <a:schemeClr val="tx1"/>
                </a:solidFill>
                <a:effectLst/>
                <a:latin typeface="+mn-lt"/>
                <a:ea typeface="+mn-ea"/>
                <a:cs typeface="+mn-cs"/>
              </a:rPr>
              <a:t> Fernández Vs. Honduras</a:t>
            </a:r>
            <a:r>
              <a:rPr lang="es-ES" sz="1200" kern="1200" baseline="0" dirty="0">
                <a:solidFill>
                  <a:schemeClr val="tx1"/>
                </a:solidFill>
                <a:effectLst/>
                <a:latin typeface="+mn-lt"/>
                <a:ea typeface="+mn-ea"/>
                <a:cs typeface="+mn-cs"/>
              </a:rPr>
              <a:t>), sobre la </a:t>
            </a:r>
            <a:r>
              <a:rPr lang="es-CR" sz="1200" kern="1200" dirty="0">
                <a:solidFill>
                  <a:schemeClr val="tx1"/>
                </a:solidFill>
                <a:effectLst/>
                <a:latin typeface="+mn-lt"/>
                <a:ea typeface="+mn-ea"/>
                <a:cs typeface="+mn-cs"/>
              </a:rPr>
              <a:t>prohibición y los efectos de la violencia y discriminación contra la mujer indígena (</a:t>
            </a:r>
            <a:r>
              <a:rPr lang="es-CR" sz="1200" i="1" kern="1200" dirty="0">
                <a:solidFill>
                  <a:schemeClr val="tx1"/>
                </a:solidFill>
                <a:effectLst/>
                <a:latin typeface="+mn-lt"/>
                <a:ea typeface="+mn-ea"/>
                <a:cs typeface="+mn-cs"/>
              </a:rPr>
              <a:t>Caso Rosendo Cantú</a:t>
            </a:r>
            <a:r>
              <a:rPr lang="es-CR" sz="1200" i="1" kern="1200" baseline="0" dirty="0">
                <a:solidFill>
                  <a:schemeClr val="tx1"/>
                </a:solidFill>
                <a:effectLst/>
                <a:latin typeface="+mn-lt"/>
                <a:ea typeface="+mn-ea"/>
                <a:cs typeface="+mn-cs"/>
              </a:rPr>
              <a:t> y otra Vs. México</a:t>
            </a:r>
            <a:r>
              <a:rPr lang="es-CR" sz="1200" kern="1200" baseline="0" dirty="0">
                <a:solidFill>
                  <a:schemeClr val="tx1"/>
                </a:solidFill>
                <a:effectLst/>
                <a:latin typeface="+mn-lt"/>
                <a:ea typeface="+mn-ea"/>
                <a:cs typeface="+mn-cs"/>
              </a:rPr>
              <a:t>).</a:t>
            </a:r>
            <a:endParaRPr lang="es-E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CR" sz="1200" b="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241535FD-AB86-4DDD-A527-BBBE712FBD59}" type="slidenum">
              <a:rPr lang="es-CR" smtClean="0"/>
              <a:t>4</a:t>
            </a:fld>
            <a:endParaRPr lang="es-CR"/>
          </a:p>
        </p:txBody>
      </p:sp>
    </p:spTree>
    <p:extLst>
      <p:ext uri="{BB962C8B-B14F-4D97-AF65-F5344CB8AC3E}">
        <p14:creationId xmlns:p14="http://schemas.microsoft.com/office/powerpoint/2010/main" val="1797126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877338-0233-453C-90CD-1B0DCCD1C3D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R"/>
          </a:p>
        </p:txBody>
      </p:sp>
      <p:sp>
        <p:nvSpPr>
          <p:cNvPr id="3" name="Subtítulo 2">
            <a:extLst>
              <a:ext uri="{FF2B5EF4-FFF2-40B4-BE49-F238E27FC236}">
                <a16:creationId xmlns:a16="http://schemas.microsoft.com/office/drawing/2014/main" id="{FF03FA41-12E1-42B6-A0BC-1B8E6A4FC0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R"/>
          </a:p>
        </p:txBody>
      </p:sp>
      <p:sp>
        <p:nvSpPr>
          <p:cNvPr id="4" name="Marcador de fecha 3">
            <a:extLst>
              <a:ext uri="{FF2B5EF4-FFF2-40B4-BE49-F238E27FC236}">
                <a16:creationId xmlns:a16="http://schemas.microsoft.com/office/drawing/2014/main" id="{A913C18A-95DB-47F1-A1E2-9FA291118BF4}"/>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5" name="Marcador de pie de página 4">
            <a:extLst>
              <a:ext uri="{FF2B5EF4-FFF2-40B4-BE49-F238E27FC236}">
                <a16:creationId xmlns:a16="http://schemas.microsoft.com/office/drawing/2014/main" id="{68D297DD-EE3D-4D22-AD66-4DD8A9AFC0B4}"/>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DD05118C-CC8D-48A2-B641-D25E3487C9AA}"/>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1056405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1EF6DF-DC80-43B4-A835-ED42A135C430}"/>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E55792E2-7269-455A-BE9C-F7B3AF6252D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07996CF1-B59F-4082-AB19-F455C8AE8EBB}"/>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5" name="Marcador de pie de página 4">
            <a:extLst>
              <a:ext uri="{FF2B5EF4-FFF2-40B4-BE49-F238E27FC236}">
                <a16:creationId xmlns:a16="http://schemas.microsoft.com/office/drawing/2014/main" id="{5A8F399D-30E7-47BB-93F0-009E46310A25}"/>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D5E89F45-0A3C-4F99-B411-51F3A154F83C}"/>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2624128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D55AC10-4E41-44D1-ADFD-839A2CCFD1D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0442A65C-3E9C-4B4D-8E1B-99C89EF0C93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1D02289B-D9CF-4515-9D7B-862896A3C6B1}"/>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5" name="Marcador de pie de página 4">
            <a:extLst>
              <a:ext uri="{FF2B5EF4-FFF2-40B4-BE49-F238E27FC236}">
                <a16:creationId xmlns:a16="http://schemas.microsoft.com/office/drawing/2014/main" id="{31B90FC3-4602-454C-BBAA-D70DE09468AA}"/>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2F80D4AE-FDA4-4485-873D-90F9254AE700}"/>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2404844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00582C-5E17-483D-B743-1AFB7E18FE4E}"/>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E8C1666D-6294-4A01-85A2-BB9E76C6C33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8B04C974-7A8F-466D-A4FD-0E09B6CDA135}"/>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5" name="Marcador de pie de página 4">
            <a:extLst>
              <a:ext uri="{FF2B5EF4-FFF2-40B4-BE49-F238E27FC236}">
                <a16:creationId xmlns:a16="http://schemas.microsoft.com/office/drawing/2014/main" id="{EC448C25-0CC1-4229-A874-8A651A122DCC}"/>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5797D82C-CC1A-41C1-ABD2-164E752051F2}"/>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168824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750D70-3AC6-429E-A677-0C7D3171C7B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5CAE084C-4711-4A65-8813-918C2D61AE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2ECE174-D352-4B5F-A4B7-B6CE150A33D7}"/>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5" name="Marcador de pie de página 4">
            <a:extLst>
              <a:ext uri="{FF2B5EF4-FFF2-40B4-BE49-F238E27FC236}">
                <a16:creationId xmlns:a16="http://schemas.microsoft.com/office/drawing/2014/main" id="{16F880DB-390F-4668-95D2-CBFB3FF30765}"/>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8FB25CC7-6CC1-4B0E-A7E4-CEA9D7E67C21}"/>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1551975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731A96-7206-4457-817D-65E5E0A14547}"/>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FB63E90B-6016-4B61-BC7B-DDA4C2D3A93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a:extLst>
              <a:ext uri="{FF2B5EF4-FFF2-40B4-BE49-F238E27FC236}">
                <a16:creationId xmlns:a16="http://schemas.microsoft.com/office/drawing/2014/main" id="{8D15634F-4A01-4E08-AE8F-B4D7F7C3592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a:extLst>
              <a:ext uri="{FF2B5EF4-FFF2-40B4-BE49-F238E27FC236}">
                <a16:creationId xmlns:a16="http://schemas.microsoft.com/office/drawing/2014/main" id="{8B75E8FA-D744-4BEA-B107-99002AAD6E8B}"/>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6" name="Marcador de pie de página 5">
            <a:extLst>
              <a:ext uri="{FF2B5EF4-FFF2-40B4-BE49-F238E27FC236}">
                <a16:creationId xmlns:a16="http://schemas.microsoft.com/office/drawing/2014/main" id="{DCAE170B-315E-4685-B7FE-04222B63C8FC}"/>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8FF9E309-287F-4060-B942-FCA42B0023AB}"/>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1900702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8CCDE2-5A03-46A0-AEC4-12463298408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67E6ECB9-E279-4EAB-8F00-E2C26C9226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0A47BE9-9DE5-4BE5-B798-E8D09AFD2ED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a:extLst>
              <a:ext uri="{FF2B5EF4-FFF2-40B4-BE49-F238E27FC236}">
                <a16:creationId xmlns:a16="http://schemas.microsoft.com/office/drawing/2014/main" id="{02B3D4EF-9772-419A-B272-CB1B17DB30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3D4A5126-58AF-4AEB-9330-910C716E6B7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a:extLst>
              <a:ext uri="{FF2B5EF4-FFF2-40B4-BE49-F238E27FC236}">
                <a16:creationId xmlns:a16="http://schemas.microsoft.com/office/drawing/2014/main" id="{DD00CDBA-00CE-46DD-85B7-84D63199BF08}"/>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8" name="Marcador de pie de página 7">
            <a:extLst>
              <a:ext uri="{FF2B5EF4-FFF2-40B4-BE49-F238E27FC236}">
                <a16:creationId xmlns:a16="http://schemas.microsoft.com/office/drawing/2014/main" id="{5AA139C5-6B50-4C2F-ACAD-E8EE10A5B08E}"/>
              </a:ext>
            </a:extLst>
          </p:cNvPr>
          <p:cNvSpPr>
            <a:spLocks noGrp="1"/>
          </p:cNvSpPr>
          <p:nvPr>
            <p:ph type="ftr" sz="quarter" idx="11"/>
          </p:nvPr>
        </p:nvSpPr>
        <p:spPr/>
        <p:txBody>
          <a:bodyPr/>
          <a:lstStyle/>
          <a:p>
            <a:endParaRPr lang="es-CR"/>
          </a:p>
        </p:txBody>
      </p:sp>
      <p:sp>
        <p:nvSpPr>
          <p:cNvPr id="9" name="Marcador de número de diapositiva 8">
            <a:extLst>
              <a:ext uri="{FF2B5EF4-FFF2-40B4-BE49-F238E27FC236}">
                <a16:creationId xmlns:a16="http://schemas.microsoft.com/office/drawing/2014/main" id="{42200B92-A95B-434F-92FF-5BF4B4F14850}"/>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3018394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789777-A406-4071-B82B-125227D52F0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fecha 2">
            <a:extLst>
              <a:ext uri="{FF2B5EF4-FFF2-40B4-BE49-F238E27FC236}">
                <a16:creationId xmlns:a16="http://schemas.microsoft.com/office/drawing/2014/main" id="{B918E2C4-E863-49F3-9D99-70B2D6766549}"/>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4" name="Marcador de pie de página 3">
            <a:extLst>
              <a:ext uri="{FF2B5EF4-FFF2-40B4-BE49-F238E27FC236}">
                <a16:creationId xmlns:a16="http://schemas.microsoft.com/office/drawing/2014/main" id="{ED96BFEC-79F4-4EDF-8BEB-E3C7716FBAD2}"/>
              </a:ext>
            </a:extLst>
          </p:cNvPr>
          <p:cNvSpPr>
            <a:spLocks noGrp="1"/>
          </p:cNvSpPr>
          <p:nvPr>
            <p:ph type="ftr" sz="quarter" idx="11"/>
          </p:nvPr>
        </p:nvSpPr>
        <p:spPr/>
        <p:txBody>
          <a:bodyPr/>
          <a:lstStyle/>
          <a:p>
            <a:endParaRPr lang="es-CR"/>
          </a:p>
        </p:txBody>
      </p:sp>
      <p:sp>
        <p:nvSpPr>
          <p:cNvPr id="5" name="Marcador de número de diapositiva 4">
            <a:extLst>
              <a:ext uri="{FF2B5EF4-FFF2-40B4-BE49-F238E27FC236}">
                <a16:creationId xmlns:a16="http://schemas.microsoft.com/office/drawing/2014/main" id="{9882B200-B0A7-4AD8-B5B8-7963C818A599}"/>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3325561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22CC485-9019-4B2F-ACAA-0EE43E95B46B}"/>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3" name="Marcador de pie de página 2">
            <a:extLst>
              <a:ext uri="{FF2B5EF4-FFF2-40B4-BE49-F238E27FC236}">
                <a16:creationId xmlns:a16="http://schemas.microsoft.com/office/drawing/2014/main" id="{F4603C14-AC28-4F78-B0AC-FE99774E221B}"/>
              </a:ext>
            </a:extLst>
          </p:cNvPr>
          <p:cNvSpPr>
            <a:spLocks noGrp="1"/>
          </p:cNvSpPr>
          <p:nvPr>
            <p:ph type="ftr" sz="quarter" idx="11"/>
          </p:nvPr>
        </p:nvSpPr>
        <p:spPr/>
        <p:txBody>
          <a:bodyPr/>
          <a:lstStyle/>
          <a:p>
            <a:endParaRPr lang="es-CR"/>
          </a:p>
        </p:txBody>
      </p:sp>
      <p:sp>
        <p:nvSpPr>
          <p:cNvPr id="4" name="Marcador de número de diapositiva 3">
            <a:extLst>
              <a:ext uri="{FF2B5EF4-FFF2-40B4-BE49-F238E27FC236}">
                <a16:creationId xmlns:a16="http://schemas.microsoft.com/office/drawing/2014/main" id="{7A734E96-4B62-45A4-AAFD-3BAF81EA0030}"/>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3075269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39A4B7-E871-4AF3-9969-DC3972A6E1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CC6179D3-50B3-4B7F-88EB-0826672789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a:extLst>
              <a:ext uri="{FF2B5EF4-FFF2-40B4-BE49-F238E27FC236}">
                <a16:creationId xmlns:a16="http://schemas.microsoft.com/office/drawing/2014/main" id="{39F4060E-27BF-4FB2-A9AE-FEE916BF58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C398665-FECC-4E28-95AC-76A10EE99647}"/>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6" name="Marcador de pie de página 5">
            <a:extLst>
              <a:ext uri="{FF2B5EF4-FFF2-40B4-BE49-F238E27FC236}">
                <a16:creationId xmlns:a16="http://schemas.microsoft.com/office/drawing/2014/main" id="{7A750F08-F7A7-4910-B72E-BBD0649D98AF}"/>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7BC1498F-E61E-4ED5-A477-465156C505D1}"/>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874769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271161-ED31-4BE5-A33B-46ECBBCC797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posición de imagen 2">
            <a:extLst>
              <a:ext uri="{FF2B5EF4-FFF2-40B4-BE49-F238E27FC236}">
                <a16:creationId xmlns:a16="http://schemas.microsoft.com/office/drawing/2014/main" id="{1F811559-920C-4734-BE15-5407244DF9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Marcador de texto 3">
            <a:extLst>
              <a:ext uri="{FF2B5EF4-FFF2-40B4-BE49-F238E27FC236}">
                <a16:creationId xmlns:a16="http://schemas.microsoft.com/office/drawing/2014/main" id="{D76E052F-D45A-4CD2-96CC-9C580E9126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F7E93E9-A750-4129-B8FD-27D92AF6A970}"/>
              </a:ext>
            </a:extLst>
          </p:cNvPr>
          <p:cNvSpPr>
            <a:spLocks noGrp="1"/>
          </p:cNvSpPr>
          <p:nvPr>
            <p:ph type="dt" sz="half" idx="10"/>
          </p:nvPr>
        </p:nvSpPr>
        <p:spPr/>
        <p:txBody>
          <a:bodyPr/>
          <a:lstStyle/>
          <a:p>
            <a:fld id="{14984FB7-340A-4F98-9B15-B781764B8BFD}" type="datetimeFigureOut">
              <a:rPr lang="es-CR" smtClean="0"/>
              <a:t>25/8/2025</a:t>
            </a:fld>
            <a:endParaRPr lang="es-CR"/>
          </a:p>
        </p:txBody>
      </p:sp>
      <p:sp>
        <p:nvSpPr>
          <p:cNvPr id="6" name="Marcador de pie de página 5">
            <a:extLst>
              <a:ext uri="{FF2B5EF4-FFF2-40B4-BE49-F238E27FC236}">
                <a16:creationId xmlns:a16="http://schemas.microsoft.com/office/drawing/2014/main" id="{DDC7C25B-498F-402B-9289-B8CC7C6AC97D}"/>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ECED5CC6-A57E-4877-B5B1-8B299E6DDFF0}"/>
              </a:ext>
            </a:extLst>
          </p:cNvPr>
          <p:cNvSpPr>
            <a:spLocks noGrp="1"/>
          </p:cNvSpPr>
          <p:nvPr>
            <p:ph type="sldNum" sz="quarter" idx="12"/>
          </p:nvPr>
        </p:nvSpPr>
        <p:spPr/>
        <p:txBody>
          <a:bodyPr/>
          <a:lstStyle/>
          <a:p>
            <a:fld id="{F2733A5A-6BDC-412A-BBE1-02A79CFA61CA}" type="slidenum">
              <a:rPr lang="es-CR" smtClean="0"/>
              <a:t>‹Nº›</a:t>
            </a:fld>
            <a:endParaRPr lang="es-CR"/>
          </a:p>
        </p:txBody>
      </p:sp>
    </p:spTree>
    <p:extLst>
      <p:ext uri="{BB962C8B-B14F-4D97-AF65-F5344CB8AC3E}">
        <p14:creationId xmlns:p14="http://schemas.microsoft.com/office/powerpoint/2010/main" val="2444601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888905C-0395-4249-B4E7-621F5E141D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AD7A4EAE-02EF-4BD3-82FB-00B4FA7C2E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531971F2-F196-40EA-9F16-1502687C0E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84FB7-340A-4F98-9B15-B781764B8BFD}" type="datetimeFigureOut">
              <a:rPr lang="es-CR" smtClean="0"/>
              <a:t>25/8/2025</a:t>
            </a:fld>
            <a:endParaRPr lang="es-CR"/>
          </a:p>
        </p:txBody>
      </p:sp>
      <p:sp>
        <p:nvSpPr>
          <p:cNvPr id="5" name="Marcador de pie de página 4">
            <a:extLst>
              <a:ext uri="{FF2B5EF4-FFF2-40B4-BE49-F238E27FC236}">
                <a16:creationId xmlns:a16="http://schemas.microsoft.com/office/drawing/2014/main" id="{5D7AC435-B05E-4C5D-B664-8032CC232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Marcador de número de diapositiva 5">
            <a:extLst>
              <a:ext uri="{FF2B5EF4-FFF2-40B4-BE49-F238E27FC236}">
                <a16:creationId xmlns:a16="http://schemas.microsoft.com/office/drawing/2014/main" id="{220EB66A-EEA7-4768-AACC-76797E2185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33A5A-6BDC-412A-BBE1-02A79CFA61CA}" type="slidenum">
              <a:rPr lang="es-CR" smtClean="0"/>
              <a:t>‹Nº›</a:t>
            </a:fld>
            <a:endParaRPr lang="es-CR"/>
          </a:p>
        </p:txBody>
      </p:sp>
    </p:spTree>
    <p:extLst>
      <p:ext uri="{BB962C8B-B14F-4D97-AF65-F5344CB8AC3E}">
        <p14:creationId xmlns:p14="http://schemas.microsoft.com/office/powerpoint/2010/main" val="722353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6ED4DD-C078-454D-823B-89D3250752EA}"/>
              </a:ext>
            </a:extLst>
          </p:cNvPr>
          <p:cNvSpPr>
            <a:spLocks noGrp="1"/>
          </p:cNvSpPr>
          <p:nvPr>
            <p:ph type="ctrTitle"/>
          </p:nvPr>
        </p:nvSpPr>
        <p:spPr>
          <a:xfrm>
            <a:off x="1717836" y="3192433"/>
            <a:ext cx="8454501" cy="1110343"/>
          </a:xfrm>
        </p:spPr>
        <p:txBody>
          <a:bodyPr>
            <a:noAutofit/>
          </a:bodyPr>
          <a:lstStyle/>
          <a:p>
            <a:r>
              <a:rPr lang="es-ES" sz="4000" dirty="0">
                <a:latin typeface="Arimo" panose="020B0604020202020204" pitchFamily="34" charset="0"/>
                <a:ea typeface="Arimo" panose="020B0604020202020204" pitchFamily="34" charset="0"/>
                <a:cs typeface="Arimo" panose="020B0604020202020204" pitchFamily="34" charset="0"/>
              </a:rPr>
              <a:t>Cumplimiento de Sentencias</a:t>
            </a:r>
            <a:br>
              <a:rPr lang="es-ES" sz="4000" dirty="0">
                <a:latin typeface="Arimo" panose="020B0604020202020204" pitchFamily="34" charset="0"/>
                <a:ea typeface="Arimo" panose="020B0604020202020204" pitchFamily="34" charset="0"/>
                <a:cs typeface="Arimo" panose="020B0604020202020204" pitchFamily="34" charset="0"/>
              </a:rPr>
            </a:br>
            <a:r>
              <a:rPr lang="es-ES" sz="4000" dirty="0">
                <a:latin typeface="Arimo" panose="020B0604020202020204" pitchFamily="34" charset="0"/>
                <a:ea typeface="Arimo" panose="020B0604020202020204" pitchFamily="34" charset="0"/>
                <a:cs typeface="Arimo" panose="020B0604020202020204" pitchFamily="34" charset="0"/>
              </a:rPr>
              <a:t>de la Corte Interamericana </a:t>
            </a:r>
            <a:br>
              <a:rPr lang="es-ES" sz="4000" dirty="0">
                <a:latin typeface="Arimo" panose="020B0604020202020204" pitchFamily="34" charset="0"/>
                <a:ea typeface="Arimo" panose="020B0604020202020204" pitchFamily="34" charset="0"/>
                <a:cs typeface="Arimo" panose="020B0604020202020204" pitchFamily="34" charset="0"/>
              </a:rPr>
            </a:br>
            <a:r>
              <a:rPr lang="es-ES" sz="4000" dirty="0">
                <a:latin typeface="Arimo" panose="020B0604020202020204" pitchFamily="34" charset="0"/>
                <a:ea typeface="Arimo" panose="020B0604020202020204" pitchFamily="34" charset="0"/>
                <a:cs typeface="Arimo" panose="020B0604020202020204" pitchFamily="34" charset="0"/>
              </a:rPr>
              <a:t>de Derechos Humanos</a:t>
            </a:r>
            <a:endParaRPr lang="es-CR" sz="4000" dirty="0">
              <a:latin typeface="Arimo" panose="020B0604020202020204" pitchFamily="34" charset="0"/>
              <a:ea typeface="Arimo" panose="020B0604020202020204" pitchFamily="34" charset="0"/>
              <a:cs typeface="Arimo" panose="020B0604020202020204" pitchFamily="34" charset="0"/>
            </a:endParaRPr>
          </a:p>
        </p:txBody>
      </p:sp>
      <p:grpSp>
        <p:nvGrpSpPr>
          <p:cNvPr id="4" name="Grupo 3">
            <a:extLst>
              <a:ext uri="{FF2B5EF4-FFF2-40B4-BE49-F238E27FC236}">
                <a16:creationId xmlns:a16="http://schemas.microsoft.com/office/drawing/2014/main" id="{F0DABCF9-E01A-41D1-9C9E-A7448E51BDB8}"/>
              </a:ext>
            </a:extLst>
          </p:cNvPr>
          <p:cNvGrpSpPr/>
          <p:nvPr/>
        </p:nvGrpSpPr>
        <p:grpSpPr>
          <a:xfrm>
            <a:off x="213065" y="221942"/>
            <a:ext cx="11506940" cy="97654"/>
            <a:chOff x="213065" y="221942"/>
            <a:chExt cx="11506940" cy="97654"/>
          </a:xfrm>
        </p:grpSpPr>
        <p:sp>
          <p:nvSpPr>
            <p:cNvPr id="5" name="Rectángulo 4">
              <a:extLst>
                <a:ext uri="{FF2B5EF4-FFF2-40B4-BE49-F238E27FC236}">
                  <a16:creationId xmlns:a16="http://schemas.microsoft.com/office/drawing/2014/main" id="{E5CB896D-649A-4742-9EAF-051E8E9D32F1}"/>
                </a:ext>
              </a:extLst>
            </p:cNvPr>
            <p:cNvSpPr/>
            <p:nvPr/>
          </p:nvSpPr>
          <p:spPr>
            <a:xfrm>
              <a:off x="213065" y="221942"/>
              <a:ext cx="3666478" cy="97654"/>
            </a:xfrm>
            <a:prstGeom prst="rect">
              <a:avLst/>
            </a:prstGeom>
            <a:solidFill>
              <a:srgbClr val="0D33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6" name="Rectángulo 5">
              <a:extLst>
                <a:ext uri="{FF2B5EF4-FFF2-40B4-BE49-F238E27FC236}">
                  <a16:creationId xmlns:a16="http://schemas.microsoft.com/office/drawing/2014/main" id="{C449DA5F-ADBA-4623-A47B-5FF319372291}"/>
                </a:ext>
              </a:extLst>
            </p:cNvPr>
            <p:cNvSpPr/>
            <p:nvPr/>
          </p:nvSpPr>
          <p:spPr>
            <a:xfrm>
              <a:off x="4111848" y="230819"/>
              <a:ext cx="3666478"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Rectángulo 6">
              <a:extLst>
                <a:ext uri="{FF2B5EF4-FFF2-40B4-BE49-F238E27FC236}">
                  <a16:creationId xmlns:a16="http://schemas.microsoft.com/office/drawing/2014/main" id="{C07252F1-0B27-4D16-A961-59588E5CAB45}"/>
                </a:ext>
              </a:extLst>
            </p:cNvPr>
            <p:cNvSpPr/>
            <p:nvPr/>
          </p:nvSpPr>
          <p:spPr>
            <a:xfrm>
              <a:off x="8053527" y="230817"/>
              <a:ext cx="3666478" cy="8877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0" name="Rectángulo 9">
            <a:extLst>
              <a:ext uri="{FF2B5EF4-FFF2-40B4-BE49-F238E27FC236}">
                <a16:creationId xmlns:a16="http://schemas.microsoft.com/office/drawing/2014/main" id="{61B97EE5-61B9-49EC-8EFE-FBE348B8754B}"/>
              </a:ext>
            </a:extLst>
          </p:cNvPr>
          <p:cNvSpPr/>
          <p:nvPr/>
        </p:nvSpPr>
        <p:spPr>
          <a:xfrm>
            <a:off x="0" y="5690585"/>
            <a:ext cx="12192000" cy="8877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nvGrpSpPr>
          <p:cNvPr id="11" name="Grupo 10">
            <a:extLst>
              <a:ext uri="{FF2B5EF4-FFF2-40B4-BE49-F238E27FC236}">
                <a16:creationId xmlns:a16="http://schemas.microsoft.com/office/drawing/2014/main" id="{7395D9A4-E9E6-4950-9C33-C6B9D5087DF5}"/>
              </a:ext>
            </a:extLst>
          </p:cNvPr>
          <p:cNvGrpSpPr/>
          <p:nvPr/>
        </p:nvGrpSpPr>
        <p:grpSpPr>
          <a:xfrm>
            <a:off x="0" y="5303520"/>
            <a:ext cx="12192000" cy="1572236"/>
            <a:chOff x="0" y="5708341"/>
            <a:chExt cx="12192000" cy="1167415"/>
          </a:xfrm>
        </p:grpSpPr>
        <p:sp>
          <p:nvSpPr>
            <p:cNvPr id="12" name="Rectángulo 11">
              <a:extLst>
                <a:ext uri="{FF2B5EF4-FFF2-40B4-BE49-F238E27FC236}">
                  <a16:creationId xmlns:a16="http://schemas.microsoft.com/office/drawing/2014/main" id="{57444B61-8503-470F-906E-45CE625539BF}"/>
                </a:ext>
              </a:extLst>
            </p:cNvPr>
            <p:cNvSpPr/>
            <p:nvPr/>
          </p:nvSpPr>
          <p:spPr>
            <a:xfrm>
              <a:off x="0" y="5779363"/>
              <a:ext cx="12192000" cy="1096393"/>
            </a:xfrm>
            <a:prstGeom prst="rect">
              <a:avLst/>
            </a:prstGeom>
            <a:solidFill>
              <a:srgbClr val="0D33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3" name="Rectángulo 12">
              <a:extLst>
                <a:ext uri="{FF2B5EF4-FFF2-40B4-BE49-F238E27FC236}">
                  <a16:creationId xmlns:a16="http://schemas.microsoft.com/office/drawing/2014/main" id="{5243E643-DA29-42BB-8D5A-2A384C53A162}"/>
                </a:ext>
              </a:extLst>
            </p:cNvPr>
            <p:cNvSpPr/>
            <p:nvPr/>
          </p:nvSpPr>
          <p:spPr>
            <a:xfrm>
              <a:off x="0" y="5708341"/>
              <a:ext cx="12192000"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4" name="Título 1">
            <a:extLst>
              <a:ext uri="{FF2B5EF4-FFF2-40B4-BE49-F238E27FC236}">
                <a16:creationId xmlns:a16="http://schemas.microsoft.com/office/drawing/2014/main" id="{0632C975-D467-4656-8638-50900F1E4412}"/>
              </a:ext>
            </a:extLst>
          </p:cNvPr>
          <p:cNvSpPr txBox="1">
            <a:spLocks/>
          </p:cNvSpPr>
          <p:nvPr/>
        </p:nvSpPr>
        <p:spPr>
          <a:xfrm>
            <a:off x="5875813" y="5246164"/>
            <a:ext cx="5500255" cy="951732"/>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s-CR" sz="3200" dirty="0">
                <a:solidFill>
                  <a:schemeClr val="bg1"/>
                </a:solidFill>
                <a:latin typeface="Arimo" panose="020B0604020202020204" pitchFamily="34" charset="0"/>
                <a:ea typeface="Arimo" panose="020B0604020202020204" pitchFamily="34" charset="0"/>
                <a:cs typeface="Arimo" panose="020B0604020202020204" pitchFamily="34" charset="0"/>
              </a:rPr>
              <a:t>Agostina Cichero</a:t>
            </a:r>
          </a:p>
        </p:txBody>
      </p:sp>
    </p:spTree>
    <p:extLst>
      <p:ext uri="{BB962C8B-B14F-4D97-AF65-F5344CB8AC3E}">
        <p14:creationId xmlns:p14="http://schemas.microsoft.com/office/powerpoint/2010/main" val="1131129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32C975-D467-4656-8638-50900F1E4412}"/>
              </a:ext>
            </a:extLst>
          </p:cNvPr>
          <p:cNvSpPr>
            <a:spLocks noGrp="1"/>
          </p:cNvSpPr>
          <p:nvPr>
            <p:ph type="title"/>
          </p:nvPr>
        </p:nvSpPr>
        <p:spPr>
          <a:xfrm>
            <a:off x="590305" y="771325"/>
            <a:ext cx="10709564" cy="861814"/>
          </a:xfrm>
        </p:spPr>
        <p:txBody>
          <a:bodyPr>
            <a:normAutofit fontScale="90000"/>
          </a:bodyPr>
          <a:lstStyle/>
          <a:p>
            <a:r>
              <a:rPr lang="es-CR" dirty="0">
                <a:latin typeface="Arimo" panose="020B0604020202020204" pitchFamily="34" charset="0"/>
                <a:ea typeface="Arimo" panose="020B0604020202020204" pitchFamily="34" charset="0"/>
                <a:cs typeface="Arimo" panose="020B0604020202020204" pitchFamily="34" charset="0"/>
              </a:rPr>
              <a:t>¿Qué monitorea la Corte IDH durante la etapa de supervisión de cumplimiento de Sentencias?</a:t>
            </a:r>
          </a:p>
        </p:txBody>
      </p:sp>
      <p:grpSp>
        <p:nvGrpSpPr>
          <p:cNvPr id="5" name="Grupo 4">
            <a:extLst>
              <a:ext uri="{FF2B5EF4-FFF2-40B4-BE49-F238E27FC236}">
                <a16:creationId xmlns:a16="http://schemas.microsoft.com/office/drawing/2014/main" id="{B76568FA-4744-4B66-81F0-1CE319363B16}"/>
              </a:ext>
            </a:extLst>
          </p:cNvPr>
          <p:cNvGrpSpPr/>
          <p:nvPr/>
        </p:nvGrpSpPr>
        <p:grpSpPr>
          <a:xfrm>
            <a:off x="213065" y="221942"/>
            <a:ext cx="11506940" cy="97654"/>
            <a:chOff x="213065" y="221942"/>
            <a:chExt cx="11506940" cy="97654"/>
          </a:xfrm>
        </p:grpSpPr>
        <p:sp>
          <p:nvSpPr>
            <p:cNvPr id="6" name="Rectángulo 5">
              <a:extLst>
                <a:ext uri="{FF2B5EF4-FFF2-40B4-BE49-F238E27FC236}">
                  <a16:creationId xmlns:a16="http://schemas.microsoft.com/office/drawing/2014/main" id="{A57E6784-F379-40F8-A4F4-2D9B0FDF73DD}"/>
                </a:ext>
              </a:extLst>
            </p:cNvPr>
            <p:cNvSpPr/>
            <p:nvPr/>
          </p:nvSpPr>
          <p:spPr>
            <a:xfrm>
              <a:off x="213065" y="221942"/>
              <a:ext cx="3666478" cy="97654"/>
            </a:xfrm>
            <a:prstGeom prst="rect">
              <a:avLst/>
            </a:prstGeom>
            <a:solidFill>
              <a:srgbClr val="0D33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Rectángulo 6">
              <a:extLst>
                <a:ext uri="{FF2B5EF4-FFF2-40B4-BE49-F238E27FC236}">
                  <a16:creationId xmlns:a16="http://schemas.microsoft.com/office/drawing/2014/main" id="{48ADE66A-7C5E-4A49-A2EE-60CC96C1540A}"/>
                </a:ext>
              </a:extLst>
            </p:cNvPr>
            <p:cNvSpPr/>
            <p:nvPr/>
          </p:nvSpPr>
          <p:spPr>
            <a:xfrm>
              <a:off x="4111848" y="230819"/>
              <a:ext cx="3666478"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Rectángulo 7">
              <a:extLst>
                <a:ext uri="{FF2B5EF4-FFF2-40B4-BE49-F238E27FC236}">
                  <a16:creationId xmlns:a16="http://schemas.microsoft.com/office/drawing/2014/main" id="{35D1D55A-A5D3-41A3-8FEA-C7547C2307B6}"/>
                </a:ext>
              </a:extLst>
            </p:cNvPr>
            <p:cNvSpPr/>
            <p:nvPr/>
          </p:nvSpPr>
          <p:spPr>
            <a:xfrm>
              <a:off x="8053527" y="230817"/>
              <a:ext cx="3666478" cy="8877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9" name="Grupo 8">
            <a:extLst>
              <a:ext uri="{FF2B5EF4-FFF2-40B4-BE49-F238E27FC236}">
                <a16:creationId xmlns:a16="http://schemas.microsoft.com/office/drawing/2014/main" id="{D5BE942D-0255-4548-AEFE-C9EDFD72A44E}"/>
              </a:ext>
            </a:extLst>
          </p:cNvPr>
          <p:cNvGrpSpPr/>
          <p:nvPr/>
        </p:nvGrpSpPr>
        <p:grpSpPr>
          <a:xfrm>
            <a:off x="0" y="6143625"/>
            <a:ext cx="12192000" cy="714375"/>
            <a:chOff x="0" y="5708341"/>
            <a:chExt cx="12192000" cy="1167415"/>
          </a:xfrm>
        </p:grpSpPr>
        <p:sp>
          <p:nvSpPr>
            <p:cNvPr id="10" name="Rectángulo 9">
              <a:extLst>
                <a:ext uri="{FF2B5EF4-FFF2-40B4-BE49-F238E27FC236}">
                  <a16:creationId xmlns:a16="http://schemas.microsoft.com/office/drawing/2014/main" id="{6ECF15BE-45DA-45DE-A031-38BE86B67FF8}"/>
                </a:ext>
              </a:extLst>
            </p:cNvPr>
            <p:cNvSpPr/>
            <p:nvPr/>
          </p:nvSpPr>
          <p:spPr>
            <a:xfrm>
              <a:off x="0" y="5779363"/>
              <a:ext cx="12192000" cy="1096393"/>
            </a:xfrm>
            <a:prstGeom prst="rect">
              <a:avLst/>
            </a:prstGeom>
            <a:solidFill>
              <a:srgbClr val="0D33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04DDEFF3-DF58-4FA9-AF45-9B0AA138E9E6}"/>
                </a:ext>
              </a:extLst>
            </p:cNvPr>
            <p:cNvSpPr/>
            <p:nvPr/>
          </p:nvSpPr>
          <p:spPr>
            <a:xfrm>
              <a:off x="0" y="5708341"/>
              <a:ext cx="12192000"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4" name="Marcador de contenido 3"/>
          <p:cNvSpPr>
            <a:spLocks noGrp="1"/>
          </p:cNvSpPr>
          <p:nvPr>
            <p:ph sz="half" idx="1"/>
          </p:nvPr>
        </p:nvSpPr>
        <p:spPr>
          <a:xfrm>
            <a:off x="590305" y="2353578"/>
            <a:ext cx="10908968" cy="3439102"/>
          </a:xfrm>
        </p:spPr>
        <p:txBody>
          <a:bodyPr>
            <a:normAutofit/>
          </a:bodyPr>
          <a:lstStyle/>
          <a:p>
            <a:pPr marL="0" indent="0" algn="just">
              <a:buNone/>
            </a:pPr>
            <a:r>
              <a:rPr lang="es-ES" b="1" u="sng" dirty="0"/>
              <a:t>Reparaciones</a:t>
            </a:r>
            <a:r>
              <a:rPr lang="es-ES" dirty="0"/>
              <a:t> </a:t>
            </a:r>
            <a:r>
              <a:rPr lang="es-ES" dirty="0">
                <a:solidFill>
                  <a:schemeClr val="accent2"/>
                </a:solidFill>
                <a:sym typeface="Wingdings" panose="05000000000000000000" pitchFamily="2" charset="2"/>
              </a:rPr>
              <a:t></a:t>
            </a:r>
            <a:r>
              <a:rPr lang="es-ES" dirty="0">
                <a:sym typeface="Wingdings" panose="05000000000000000000" pitchFamily="2" charset="2"/>
              </a:rPr>
              <a:t> Obligaciones que impone la Sentencia a los Estados. Consisten en reparar el daño ocasionado por la violación a derechos humanos</a:t>
            </a:r>
          </a:p>
          <a:p>
            <a:pPr marL="0" indent="0" algn="just">
              <a:buNone/>
            </a:pPr>
            <a:endParaRPr lang="es-ES" dirty="0">
              <a:sym typeface="Wingdings" panose="05000000000000000000" pitchFamily="2" charset="2"/>
            </a:endParaRPr>
          </a:p>
          <a:p>
            <a:pPr marL="0" indent="0" algn="r">
              <a:buNone/>
            </a:pPr>
            <a:r>
              <a:rPr lang="es-ES" sz="2400" dirty="0">
                <a:sym typeface="Wingdings" panose="05000000000000000000" pitchFamily="2" charset="2"/>
              </a:rPr>
              <a:t>En el Sistema Interamericano de Derechos </a:t>
            </a:r>
          </a:p>
          <a:p>
            <a:pPr marL="0" indent="0" algn="r">
              <a:buNone/>
            </a:pPr>
            <a:r>
              <a:rPr lang="es-ES" sz="2400" dirty="0">
                <a:sym typeface="Wingdings" panose="05000000000000000000" pitchFamily="2" charset="2"/>
              </a:rPr>
              <a:t>Humanos se parte de la noción de </a:t>
            </a:r>
            <a:r>
              <a:rPr lang="es-ES" sz="2400" b="1" u="sng" dirty="0">
                <a:solidFill>
                  <a:srgbClr val="0D334D"/>
                </a:solidFill>
                <a:sym typeface="Wingdings" panose="05000000000000000000" pitchFamily="2" charset="2"/>
              </a:rPr>
              <a:t>reparación integral</a:t>
            </a:r>
            <a:r>
              <a:rPr lang="es-ES" sz="2400" dirty="0">
                <a:sym typeface="Wingdings" panose="05000000000000000000" pitchFamily="2" charset="2"/>
              </a:rPr>
              <a:t>.</a:t>
            </a:r>
            <a:endParaRPr lang="es-ES" sz="2400" dirty="0"/>
          </a:p>
        </p:txBody>
      </p:sp>
      <p:sp>
        <p:nvSpPr>
          <p:cNvPr id="3" name="Flecha derecha 2"/>
          <p:cNvSpPr/>
          <p:nvPr/>
        </p:nvSpPr>
        <p:spPr>
          <a:xfrm>
            <a:off x="4973782" y="4073236"/>
            <a:ext cx="1011382" cy="4849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694343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32C975-D467-4656-8638-50900F1E4412}"/>
              </a:ext>
            </a:extLst>
          </p:cNvPr>
          <p:cNvSpPr>
            <a:spLocks noGrp="1"/>
          </p:cNvSpPr>
          <p:nvPr>
            <p:ph type="title"/>
          </p:nvPr>
        </p:nvSpPr>
        <p:spPr>
          <a:xfrm>
            <a:off x="762000" y="390616"/>
            <a:ext cx="10515600" cy="861814"/>
          </a:xfrm>
        </p:spPr>
        <p:txBody>
          <a:bodyPr/>
          <a:lstStyle/>
          <a:p>
            <a:r>
              <a:rPr lang="es-CR" dirty="0">
                <a:latin typeface="Arimo" panose="020B0604020202020204" pitchFamily="34" charset="0"/>
                <a:ea typeface="Arimo" panose="020B0604020202020204" pitchFamily="34" charset="0"/>
                <a:cs typeface="Arimo" panose="020B0604020202020204" pitchFamily="34" charset="0"/>
              </a:rPr>
              <a:t>Tipos de medidas de reparación</a:t>
            </a:r>
          </a:p>
        </p:txBody>
      </p:sp>
      <p:grpSp>
        <p:nvGrpSpPr>
          <p:cNvPr id="5" name="Grupo 4">
            <a:extLst>
              <a:ext uri="{FF2B5EF4-FFF2-40B4-BE49-F238E27FC236}">
                <a16:creationId xmlns:a16="http://schemas.microsoft.com/office/drawing/2014/main" id="{B76568FA-4744-4B66-81F0-1CE319363B16}"/>
              </a:ext>
            </a:extLst>
          </p:cNvPr>
          <p:cNvGrpSpPr/>
          <p:nvPr/>
        </p:nvGrpSpPr>
        <p:grpSpPr>
          <a:xfrm>
            <a:off x="213065" y="221942"/>
            <a:ext cx="11506940" cy="97654"/>
            <a:chOff x="213065" y="221942"/>
            <a:chExt cx="11506940" cy="97654"/>
          </a:xfrm>
        </p:grpSpPr>
        <p:sp>
          <p:nvSpPr>
            <p:cNvPr id="6" name="Rectángulo 5">
              <a:extLst>
                <a:ext uri="{FF2B5EF4-FFF2-40B4-BE49-F238E27FC236}">
                  <a16:creationId xmlns:a16="http://schemas.microsoft.com/office/drawing/2014/main" id="{A57E6784-F379-40F8-A4F4-2D9B0FDF73DD}"/>
                </a:ext>
              </a:extLst>
            </p:cNvPr>
            <p:cNvSpPr/>
            <p:nvPr/>
          </p:nvSpPr>
          <p:spPr>
            <a:xfrm>
              <a:off x="213065" y="221942"/>
              <a:ext cx="3666478" cy="97654"/>
            </a:xfrm>
            <a:prstGeom prst="rect">
              <a:avLst/>
            </a:prstGeom>
            <a:solidFill>
              <a:srgbClr val="0D33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Rectángulo 6">
              <a:extLst>
                <a:ext uri="{FF2B5EF4-FFF2-40B4-BE49-F238E27FC236}">
                  <a16:creationId xmlns:a16="http://schemas.microsoft.com/office/drawing/2014/main" id="{48ADE66A-7C5E-4A49-A2EE-60CC96C1540A}"/>
                </a:ext>
              </a:extLst>
            </p:cNvPr>
            <p:cNvSpPr/>
            <p:nvPr/>
          </p:nvSpPr>
          <p:spPr>
            <a:xfrm>
              <a:off x="4111848" y="230819"/>
              <a:ext cx="3666478"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Rectángulo 7">
              <a:extLst>
                <a:ext uri="{FF2B5EF4-FFF2-40B4-BE49-F238E27FC236}">
                  <a16:creationId xmlns:a16="http://schemas.microsoft.com/office/drawing/2014/main" id="{35D1D55A-A5D3-41A3-8FEA-C7547C2307B6}"/>
                </a:ext>
              </a:extLst>
            </p:cNvPr>
            <p:cNvSpPr/>
            <p:nvPr/>
          </p:nvSpPr>
          <p:spPr>
            <a:xfrm>
              <a:off x="8053527" y="230817"/>
              <a:ext cx="3666478" cy="8877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9" name="Grupo 8">
            <a:extLst>
              <a:ext uri="{FF2B5EF4-FFF2-40B4-BE49-F238E27FC236}">
                <a16:creationId xmlns:a16="http://schemas.microsoft.com/office/drawing/2014/main" id="{D5BE942D-0255-4548-AEFE-C9EDFD72A44E}"/>
              </a:ext>
            </a:extLst>
          </p:cNvPr>
          <p:cNvGrpSpPr/>
          <p:nvPr/>
        </p:nvGrpSpPr>
        <p:grpSpPr>
          <a:xfrm>
            <a:off x="0" y="6143625"/>
            <a:ext cx="12192000" cy="714375"/>
            <a:chOff x="0" y="5708341"/>
            <a:chExt cx="12192000" cy="1167415"/>
          </a:xfrm>
        </p:grpSpPr>
        <p:sp>
          <p:nvSpPr>
            <p:cNvPr id="10" name="Rectángulo 9">
              <a:extLst>
                <a:ext uri="{FF2B5EF4-FFF2-40B4-BE49-F238E27FC236}">
                  <a16:creationId xmlns:a16="http://schemas.microsoft.com/office/drawing/2014/main" id="{6ECF15BE-45DA-45DE-A031-38BE86B67FF8}"/>
                </a:ext>
              </a:extLst>
            </p:cNvPr>
            <p:cNvSpPr/>
            <p:nvPr/>
          </p:nvSpPr>
          <p:spPr>
            <a:xfrm>
              <a:off x="0" y="5779363"/>
              <a:ext cx="12192000" cy="1096393"/>
            </a:xfrm>
            <a:prstGeom prst="rect">
              <a:avLst/>
            </a:prstGeom>
            <a:solidFill>
              <a:srgbClr val="0D33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04DDEFF3-DF58-4FA9-AF45-9B0AA138E9E6}"/>
                </a:ext>
              </a:extLst>
            </p:cNvPr>
            <p:cNvSpPr/>
            <p:nvPr/>
          </p:nvSpPr>
          <p:spPr>
            <a:xfrm>
              <a:off x="0" y="5708341"/>
              <a:ext cx="12192000"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aphicFrame>
        <p:nvGraphicFramePr>
          <p:cNvPr id="12" name="4 Marcador de contenido"/>
          <p:cNvGraphicFramePr>
            <a:graphicFrameLocks noGrp="1"/>
          </p:cNvGraphicFramePr>
          <p:nvPr>
            <p:ph sz="quarter" idx="1"/>
            <p:extLst>
              <p:ext uri="{D42A27DB-BD31-4B8C-83A1-F6EECF244321}">
                <p14:modId xmlns:p14="http://schemas.microsoft.com/office/powerpoint/2010/main" val="2392112530"/>
              </p:ext>
            </p:extLst>
          </p:nvPr>
        </p:nvGraphicFramePr>
        <p:xfrm>
          <a:off x="762000" y="1323450"/>
          <a:ext cx="10515600" cy="43569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4054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a:extLst>
              <a:ext uri="{FF2B5EF4-FFF2-40B4-BE49-F238E27FC236}">
                <a16:creationId xmlns:a16="http://schemas.microsoft.com/office/drawing/2014/main" id="{81F71BE9-BB7A-419F-A701-40DF9846F5E0}"/>
              </a:ext>
            </a:extLst>
          </p:cNvPr>
          <p:cNvGrpSpPr/>
          <p:nvPr/>
        </p:nvGrpSpPr>
        <p:grpSpPr>
          <a:xfrm>
            <a:off x="213065" y="221942"/>
            <a:ext cx="11506940" cy="97654"/>
            <a:chOff x="213065" y="221942"/>
            <a:chExt cx="11506940" cy="97654"/>
          </a:xfrm>
        </p:grpSpPr>
        <p:sp>
          <p:nvSpPr>
            <p:cNvPr id="5" name="Rectángulo 4">
              <a:extLst>
                <a:ext uri="{FF2B5EF4-FFF2-40B4-BE49-F238E27FC236}">
                  <a16:creationId xmlns:a16="http://schemas.microsoft.com/office/drawing/2014/main" id="{0B08E2DE-FCB8-451B-83AB-ED1695DE1949}"/>
                </a:ext>
              </a:extLst>
            </p:cNvPr>
            <p:cNvSpPr/>
            <p:nvPr/>
          </p:nvSpPr>
          <p:spPr>
            <a:xfrm>
              <a:off x="213065" y="221942"/>
              <a:ext cx="3666478" cy="97654"/>
            </a:xfrm>
            <a:prstGeom prst="rect">
              <a:avLst/>
            </a:prstGeom>
            <a:solidFill>
              <a:srgbClr val="0D33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6" name="Rectángulo 5">
              <a:extLst>
                <a:ext uri="{FF2B5EF4-FFF2-40B4-BE49-F238E27FC236}">
                  <a16:creationId xmlns:a16="http://schemas.microsoft.com/office/drawing/2014/main" id="{AD8E8508-6CDA-431C-BC04-C8027C51A45E}"/>
                </a:ext>
              </a:extLst>
            </p:cNvPr>
            <p:cNvSpPr/>
            <p:nvPr/>
          </p:nvSpPr>
          <p:spPr>
            <a:xfrm>
              <a:off x="4111848" y="230819"/>
              <a:ext cx="3666478"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Rectángulo 6">
              <a:extLst>
                <a:ext uri="{FF2B5EF4-FFF2-40B4-BE49-F238E27FC236}">
                  <a16:creationId xmlns:a16="http://schemas.microsoft.com/office/drawing/2014/main" id="{E78D7CE7-CBCF-4846-99C3-0F1D0065D28F}"/>
                </a:ext>
              </a:extLst>
            </p:cNvPr>
            <p:cNvSpPr/>
            <p:nvPr/>
          </p:nvSpPr>
          <p:spPr>
            <a:xfrm>
              <a:off x="8053527" y="230817"/>
              <a:ext cx="3666478" cy="8877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10" name="Grupo 9">
            <a:extLst>
              <a:ext uri="{FF2B5EF4-FFF2-40B4-BE49-F238E27FC236}">
                <a16:creationId xmlns:a16="http://schemas.microsoft.com/office/drawing/2014/main" id="{B809BCAE-F641-4481-AEA3-405DA5467D34}"/>
              </a:ext>
            </a:extLst>
          </p:cNvPr>
          <p:cNvGrpSpPr/>
          <p:nvPr/>
        </p:nvGrpSpPr>
        <p:grpSpPr>
          <a:xfrm>
            <a:off x="0" y="6137564"/>
            <a:ext cx="12192000" cy="738192"/>
            <a:chOff x="0" y="5708341"/>
            <a:chExt cx="12192000" cy="1167415"/>
          </a:xfrm>
        </p:grpSpPr>
        <p:sp>
          <p:nvSpPr>
            <p:cNvPr id="8" name="Rectángulo 7">
              <a:extLst>
                <a:ext uri="{FF2B5EF4-FFF2-40B4-BE49-F238E27FC236}">
                  <a16:creationId xmlns:a16="http://schemas.microsoft.com/office/drawing/2014/main" id="{4616F010-6842-4899-AD12-1F9BFB6E9483}"/>
                </a:ext>
              </a:extLst>
            </p:cNvPr>
            <p:cNvSpPr/>
            <p:nvPr/>
          </p:nvSpPr>
          <p:spPr>
            <a:xfrm>
              <a:off x="0" y="5779363"/>
              <a:ext cx="12192000" cy="1096393"/>
            </a:xfrm>
            <a:prstGeom prst="rect">
              <a:avLst/>
            </a:prstGeom>
            <a:solidFill>
              <a:srgbClr val="0D33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9" name="Rectángulo 8">
              <a:extLst>
                <a:ext uri="{FF2B5EF4-FFF2-40B4-BE49-F238E27FC236}">
                  <a16:creationId xmlns:a16="http://schemas.microsoft.com/office/drawing/2014/main" id="{77CDC57A-85B5-4E3C-9C46-4763C3882351}"/>
                </a:ext>
              </a:extLst>
            </p:cNvPr>
            <p:cNvSpPr/>
            <p:nvPr/>
          </p:nvSpPr>
          <p:spPr>
            <a:xfrm>
              <a:off x="0" y="5708341"/>
              <a:ext cx="12192000"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2" name="Rectángulo 11"/>
          <p:cNvSpPr/>
          <p:nvPr/>
        </p:nvSpPr>
        <p:spPr>
          <a:xfrm>
            <a:off x="445371" y="679819"/>
            <a:ext cx="3666477" cy="1528762"/>
          </a:xfrm>
          <a:prstGeom prst="rect">
            <a:avLst/>
          </a:prstGeom>
          <a:solidFill>
            <a:schemeClr val="accent2">
              <a:lumMod val="75000"/>
            </a:schemeClr>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pPr algn="ctr"/>
            <a:r>
              <a:rPr lang="es-ES" sz="4000" dirty="0"/>
              <a:t>Garantías de no repetición</a:t>
            </a:r>
            <a:endParaRPr lang="es-CR" sz="4000" dirty="0"/>
          </a:p>
        </p:txBody>
      </p:sp>
      <p:sp>
        <p:nvSpPr>
          <p:cNvPr id="2" name="AutoShape 2" descr="Dos policías condenados por la desaparición de Iván Torres | DESAPARICI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R"/>
          </a:p>
        </p:txBody>
      </p:sp>
      <p:sp>
        <p:nvSpPr>
          <p:cNvPr id="15" name="AutoShape 4" descr="Dos policías condenados por la desaparición de Iván Torres | DESAPARICI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R"/>
          </a:p>
        </p:txBody>
      </p:sp>
      <p:sp>
        <p:nvSpPr>
          <p:cNvPr id="17" name="Rectángulo 16"/>
          <p:cNvSpPr/>
          <p:nvPr/>
        </p:nvSpPr>
        <p:spPr>
          <a:xfrm>
            <a:off x="307975" y="2690558"/>
            <a:ext cx="3666477" cy="2163144"/>
          </a:xfrm>
          <a:prstGeom prst="rect">
            <a:avLst/>
          </a:prstGeom>
          <a:solidFill>
            <a:schemeClr val="accent1">
              <a:lumMod val="40000"/>
              <a:lumOff val="60000"/>
            </a:schemeClr>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pPr algn="ctr"/>
            <a:r>
              <a:rPr lang="es-ES" sz="3200" dirty="0"/>
              <a:t>Capacitación en DDHH para funcionarios estatales</a:t>
            </a:r>
            <a:endParaRPr lang="es-CR" sz="3200" dirty="0"/>
          </a:p>
        </p:txBody>
      </p:sp>
      <p:sp>
        <p:nvSpPr>
          <p:cNvPr id="18" name="Rectángulo 17"/>
          <p:cNvSpPr/>
          <p:nvPr/>
        </p:nvSpPr>
        <p:spPr>
          <a:xfrm>
            <a:off x="4111849" y="2717912"/>
            <a:ext cx="3666477" cy="2135790"/>
          </a:xfrm>
          <a:prstGeom prst="rect">
            <a:avLst/>
          </a:prstGeom>
          <a:solidFill>
            <a:schemeClr val="accent1">
              <a:lumMod val="40000"/>
              <a:lumOff val="60000"/>
            </a:schemeClr>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pPr algn="ctr"/>
            <a:r>
              <a:rPr lang="es-ES" sz="3200" dirty="0"/>
              <a:t>Sensibilización o difusión de DDHH para la sociedad en general</a:t>
            </a:r>
            <a:endParaRPr lang="es-CR" sz="3200" dirty="0"/>
          </a:p>
        </p:txBody>
      </p:sp>
      <p:sp>
        <p:nvSpPr>
          <p:cNvPr id="19" name="Rectángulo 18"/>
          <p:cNvSpPr/>
          <p:nvPr/>
        </p:nvSpPr>
        <p:spPr>
          <a:xfrm>
            <a:off x="8053528" y="2717912"/>
            <a:ext cx="3666477" cy="1931684"/>
          </a:xfrm>
          <a:prstGeom prst="rect">
            <a:avLst/>
          </a:prstGeom>
          <a:solidFill>
            <a:schemeClr val="accent1">
              <a:lumMod val="40000"/>
              <a:lumOff val="60000"/>
            </a:schemeClr>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pPr algn="ctr"/>
            <a:r>
              <a:rPr lang="es-ES" sz="3200" dirty="0"/>
              <a:t>Adopción de medidas de derecho interno</a:t>
            </a:r>
            <a:endParaRPr lang="es-CR" sz="3200" dirty="0"/>
          </a:p>
        </p:txBody>
      </p:sp>
      <p:sp>
        <p:nvSpPr>
          <p:cNvPr id="20" name="Rectángulo 19"/>
          <p:cNvSpPr/>
          <p:nvPr/>
        </p:nvSpPr>
        <p:spPr>
          <a:xfrm>
            <a:off x="8053527" y="4839398"/>
            <a:ext cx="1644655" cy="1113456"/>
          </a:xfrm>
          <a:prstGeom prst="rect">
            <a:avLst/>
          </a:prstGeom>
          <a:solidFill>
            <a:schemeClr val="accent1">
              <a:lumMod val="40000"/>
              <a:lumOff val="60000"/>
            </a:schemeClr>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pPr algn="ctr"/>
            <a:r>
              <a:rPr lang="es-ES" sz="3200" dirty="0"/>
              <a:t>Normas</a:t>
            </a:r>
            <a:endParaRPr lang="es-CR" sz="3200" dirty="0"/>
          </a:p>
        </p:txBody>
      </p:sp>
      <p:sp>
        <p:nvSpPr>
          <p:cNvPr id="21" name="Rectángulo 20"/>
          <p:cNvSpPr/>
          <p:nvPr/>
        </p:nvSpPr>
        <p:spPr>
          <a:xfrm>
            <a:off x="9828915" y="4836852"/>
            <a:ext cx="1891090" cy="1113456"/>
          </a:xfrm>
          <a:prstGeom prst="rect">
            <a:avLst/>
          </a:prstGeom>
          <a:solidFill>
            <a:schemeClr val="accent1">
              <a:lumMod val="40000"/>
              <a:lumOff val="60000"/>
            </a:schemeClr>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pPr algn="ctr"/>
            <a:r>
              <a:rPr lang="es-ES" sz="3200" dirty="0"/>
              <a:t>Políticas públicas</a:t>
            </a:r>
            <a:endParaRPr lang="es-CR" sz="3200" dirty="0"/>
          </a:p>
        </p:txBody>
      </p:sp>
      <p:sp>
        <p:nvSpPr>
          <p:cNvPr id="3" name="Rectángulo 2"/>
          <p:cNvSpPr/>
          <p:nvPr/>
        </p:nvSpPr>
        <p:spPr>
          <a:xfrm>
            <a:off x="4267201" y="494610"/>
            <a:ext cx="7452804" cy="1631216"/>
          </a:xfrm>
          <a:prstGeom prst="rect">
            <a:avLst/>
          </a:prstGeom>
        </p:spPr>
        <p:txBody>
          <a:bodyPr wrap="square">
            <a:spAutoFit/>
          </a:bodyPr>
          <a:lstStyle/>
          <a:p>
            <a:r>
              <a:rPr lang="es-ES_tradnl" sz="2000" b="1" dirty="0"/>
              <a:t>Medidas tendientes a que no vuelvan a ocurrir violaciones a los derechos humanos como las sucedidas en el caso</a:t>
            </a:r>
            <a:r>
              <a:rPr lang="es-ES_tradnl" sz="2000" dirty="0"/>
              <a:t>. </a:t>
            </a:r>
          </a:p>
          <a:p>
            <a:r>
              <a:rPr lang="es-ES_tradnl" sz="2000" dirty="0"/>
              <a:t>Tienen un alcance o repercusión pública y en muchas ocasiones resuelven problemas estructurales, que benefician no solo a las víctimas del caso sino a otros miembros y grupos de la sociedad. </a:t>
            </a:r>
          </a:p>
        </p:txBody>
      </p:sp>
    </p:spTree>
    <p:extLst>
      <p:ext uri="{BB962C8B-B14F-4D97-AF65-F5344CB8AC3E}">
        <p14:creationId xmlns:p14="http://schemas.microsoft.com/office/powerpoint/2010/main" val="3546296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o 4">
            <a:extLst>
              <a:ext uri="{FF2B5EF4-FFF2-40B4-BE49-F238E27FC236}">
                <a16:creationId xmlns:a16="http://schemas.microsoft.com/office/drawing/2014/main" id="{B76568FA-4744-4B66-81F0-1CE319363B16}"/>
              </a:ext>
            </a:extLst>
          </p:cNvPr>
          <p:cNvGrpSpPr/>
          <p:nvPr/>
        </p:nvGrpSpPr>
        <p:grpSpPr>
          <a:xfrm>
            <a:off x="342461" y="1242734"/>
            <a:ext cx="11506940" cy="97654"/>
            <a:chOff x="213065" y="221942"/>
            <a:chExt cx="11506940" cy="97654"/>
          </a:xfrm>
        </p:grpSpPr>
        <p:sp>
          <p:nvSpPr>
            <p:cNvPr id="6" name="Rectángulo 5">
              <a:extLst>
                <a:ext uri="{FF2B5EF4-FFF2-40B4-BE49-F238E27FC236}">
                  <a16:creationId xmlns:a16="http://schemas.microsoft.com/office/drawing/2014/main" id="{A57E6784-F379-40F8-A4F4-2D9B0FDF73DD}"/>
                </a:ext>
              </a:extLst>
            </p:cNvPr>
            <p:cNvSpPr/>
            <p:nvPr/>
          </p:nvSpPr>
          <p:spPr>
            <a:xfrm>
              <a:off x="213065" y="221942"/>
              <a:ext cx="3666478" cy="97654"/>
            </a:xfrm>
            <a:prstGeom prst="rect">
              <a:avLst/>
            </a:prstGeom>
            <a:solidFill>
              <a:srgbClr val="0D33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Rectángulo 6">
              <a:extLst>
                <a:ext uri="{FF2B5EF4-FFF2-40B4-BE49-F238E27FC236}">
                  <a16:creationId xmlns:a16="http://schemas.microsoft.com/office/drawing/2014/main" id="{48ADE66A-7C5E-4A49-A2EE-60CC96C1540A}"/>
                </a:ext>
              </a:extLst>
            </p:cNvPr>
            <p:cNvSpPr/>
            <p:nvPr/>
          </p:nvSpPr>
          <p:spPr>
            <a:xfrm>
              <a:off x="4111848" y="230819"/>
              <a:ext cx="3666478"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Rectángulo 7">
              <a:extLst>
                <a:ext uri="{FF2B5EF4-FFF2-40B4-BE49-F238E27FC236}">
                  <a16:creationId xmlns:a16="http://schemas.microsoft.com/office/drawing/2014/main" id="{35D1D55A-A5D3-41A3-8FEA-C7547C2307B6}"/>
                </a:ext>
              </a:extLst>
            </p:cNvPr>
            <p:cNvSpPr/>
            <p:nvPr/>
          </p:nvSpPr>
          <p:spPr>
            <a:xfrm>
              <a:off x="8053527" y="230817"/>
              <a:ext cx="3666478" cy="8877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9" name="Grupo 8">
            <a:extLst>
              <a:ext uri="{FF2B5EF4-FFF2-40B4-BE49-F238E27FC236}">
                <a16:creationId xmlns:a16="http://schemas.microsoft.com/office/drawing/2014/main" id="{D5BE942D-0255-4548-AEFE-C9EDFD72A44E}"/>
              </a:ext>
            </a:extLst>
          </p:cNvPr>
          <p:cNvGrpSpPr/>
          <p:nvPr/>
        </p:nvGrpSpPr>
        <p:grpSpPr>
          <a:xfrm>
            <a:off x="0" y="5690585"/>
            <a:ext cx="12192000" cy="1167415"/>
            <a:chOff x="0" y="5708341"/>
            <a:chExt cx="12192000" cy="1167415"/>
          </a:xfrm>
        </p:grpSpPr>
        <p:sp>
          <p:nvSpPr>
            <p:cNvPr id="10" name="Rectángulo 9">
              <a:extLst>
                <a:ext uri="{FF2B5EF4-FFF2-40B4-BE49-F238E27FC236}">
                  <a16:creationId xmlns:a16="http://schemas.microsoft.com/office/drawing/2014/main" id="{6ECF15BE-45DA-45DE-A031-38BE86B67FF8}"/>
                </a:ext>
              </a:extLst>
            </p:cNvPr>
            <p:cNvSpPr/>
            <p:nvPr/>
          </p:nvSpPr>
          <p:spPr>
            <a:xfrm>
              <a:off x="0" y="5779363"/>
              <a:ext cx="12192000" cy="1096393"/>
            </a:xfrm>
            <a:prstGeom prst="rect">
              <a:avLst/>
            </a:prstGeom>
            <a:solidFill>
              <a:srgbClr val="0D33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04DDEFF3-DF58-4FA9-AF45-9B0AA138E9E6}"/>
                </a:ext>
              </a:extLst>
            </p:cNvPr>
            <p:cNvSpPr/>
            <p:nvPr/>
          </p:nvSpPr>
          <p:spPr>
            <a:xfrm>
              <a:off x="0" y="5708341"/>
              <a:ext cx="12192000"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12" name="Grupo 11"/>
          <p:cNvGrpSpPr/>
          <p:nvPr/>
        </p:nvGrpSpPr>
        <p:grpSpPr>
          <a:xfrm>
            <a:off x="2532597" y="1993430"/>
            <a:ext cx="2467753" cy="2398565"/>
            <a:chOff x="4370" y="1267060"/>
            <a:chExt cx="3005442" cy="3005442"/>
          </a:xfrm>
        </p:grpSpPr>
        <p:sp>
          <p:nvSpPr>
            <p:cNvPr id="13" name="Elipse 12"/>
            <p:cNvSpPr/>
            <p:nvPr/>
          </p:nvSpPr>
          <p:spPr>
            <a:xfrm>
              <a:off x="4370" y="1267060"/>
              <a:ext cx="3005442" cy="3005442"/>
            </a:xfrm>
            <a:prstGeom prst="ellipse">
              <a:avLst/>
            </a:prstGeom>
            <a:solidFill>
              <a:srgbClr val="0D334D"/>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a:lstStyle/>
            <a:p>
              <a:endParaRPr lang="es-ES"/>
            </a:p>
          </p:txBody>
        </p:sp>
        <p:sp>
          <p:nvSpPr>
            <p:cNvPr id="14" name="Elipse 4"/>
            <p:cNvSpPr txBox="1"/>
            <p:nvPr/>
          </p:nvSpPr>
          <p:spPr>
            <a:xfrm>
              <a:off x="444507" y="1707197"/>
              <a:ext cx="2125168" cy="2125168"/>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2400300">
                <a:lnSpc>
                  <a:spcPct val="90000"/>
                </a:lnSpc>
                <a:spcBef>
                  <a:spcPct val="0"/>
                </a:spcBef>
              </a:pPr>
              <a:r>
                <a:rPr lang="es-CR" sz="2800" b="1" kern="1200" dirty="0">
                  <a:latin typeface="Calibri Light"/>
                  <a:cs typeface="Calibri Light"/>
                </a:rPr>
                <a:t>32</a:t>
              </a:r>
            </a:p>
            <a:p>
              <a:pPr lvl="0" algn="ctr" defTabSz="2400300">
                <a:lnSpc>
                  <a:spcPct val="90000"/>
                </a:lnSpc>
                <a:spcBef>
                  <a:spcPct val="0"/>
                </a:spcBef>
                <a:spcAft>
                  <a:spcPct val="35000"/>
                </a:spcAft>
              </a:pPr>
              <a:r>
                <a:rPr lang="es-CR" sz="2400" kern="1200" dirty="0">
                  <a:latin typeface="Calibri Light" panose="020F0302020204030204" pitchFamily="34" charset="0"/>
                </a:rPr>
                <a:t>casos en supervisión</a:t>
              </a:r>
            </a:p>
          </p:txBody>
        </p:sp>
      </p:grpSp>
      <p:grpSp>
        <p:nvGrpSpPr>
          <p:cNvPr id="15" name="Grupo 14"/>
          <p:cNvGrpSpPr/>
          <p:nvPr/>
        </p:nvGrpSpPr>
        <p:grpSpPr>
          <a:xfrm>
            <a:off x="5449149" y="2474012"/>
            <a:ext cx="1210707" cy="995534"/>
            <a:chOff x="3002568" y="1898203"/>
            <a:chExt cx="1763387" cy="1743156"/>
          </a:xfrm>
        </p:grpSpPr>
        <p:sp>
          <p:nvSpPr>
            <p:cNvPr id="16" name="Igual que 15"/>
            <p:cNvSpPr/>
            <p:nvPr/>
          </p:nvSpPr>
          <p:spPr>
            <a:xfrm>
              <a:off x="3002568" y="1898203"/>
              <a:ext cx="1743156" cy="1743156"/>
            </a:xfrm>
            <a:prstGeom prst="mathEqual">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lt1"/>
            </a:fontRef>
          </p:style>
          <p:txBody>
            <a:bodyPr/>
            <a:lstStyle/>
            <a:p>
              <a:endParaRPr lang="es-ES"/>
            </a:p>
          </p:txBody>
        </p:sp>
        <p:sp>
          <p:nvSpPr>
            <p:cNvPr id="17" name="Igual que 4"/>
            <p:cNvSpPr txBox="1"/>
            <p:nvPr/>
          </p:nvSpPr>
          <p:spPr>
            <a:xfrm>
              <a:off x="3484909" y="2257293"/>
              <a:ext cx="1281046" cy="10249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2444750">
                <a:lnSpc>
                  <a:spcPct val="90000"/>
                </a:lnSpc>
                <a:spcBef>
                  <a:spcPct val="0"/>
                </a:spcBef>
                <a:spcAft>
                  <a:spcPct val="35000"/>
                </a:spcAft>
              </a:pPr>
              <a:endParaRPr lang="es-CR" sz="5500" kern="1200"/>
            </a:p>
          </p:txBody>
        </p:sp>
      </p:grpSp>
      <p:grpSp>
        <p:nvGrpSpPr>
          <p:cNvPr id="18" name="Grupo 17"/>
          <p:cNvGrpSpPr/>
          <p:nvPr/>
        </p:nvGrpSpPr>
        <p:grpSpPr>
          <a:xfrm>
            <a:off x="7019778" y="1865836"/>
            <a:ext cx="2542987" cy="2412942"/>
            <a:chOff x="5241052" y="1267060"/>
            <a:chExt cx="3005442" cy="3005442"/>
          </a:xfrm>
          <a:solidFill>
            <a:srgbClr val="0D334D"/>
          </a:solidFill>
        </p:grpSpPr>
        <p:sp>
          <p:nvSpPr>
            <p:cNvPr id="19" name="Elipse 18"/>
            <p:cNvSpPr/>
            <p:nvPr/>
          </p:nvSpPr>
          <p:spPr>
            <a:xfrm>
              <a:off x="5241052" y="1267060"/>
              <a:ext cx="3005442" cy="3005442"/>
            </a:xfrm>
            <a:prstGeom prst="ellipse">
              <a:avLst/>
            </a:prstGeom>
            <a:grp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a:lstStyle/>
            <a:p>
              <a:endParaRPr lang="es-ES"/>
            </a:p>
          </p:txBody>
        </p:sp>
        <p:sp>
          <p:nvSpPr>
            <p:cNvPr id="20" name="Elipse 4"/>
            <p:cNvSpPr txBox="1"/>
            <p:nvPr/>
          </p:nvSpPr>
          <p:spPr>
            <a:xfrm>
              <a:off x="5681189" y="1707197"/>
              <a:ext cx="2125168" cy="2125168"/>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2400300">
                <a:lnSpc>
                  <a:spcPct val="90000"/>
                </a:lnSpc>
                <a:spcBef>
                  <a:spcPct val="0"/>
                </a:spcBef>
                <a:spcAft>
                  <a:spcPct val="35000"/>
                </a:spcAft>
              </a:pPr>
              <a:r>
                <a:rPr lang="es-CR" sz="2800" b="1" kern="1200" dirty="0">
                  <a:latin typeface="Calibri Light"/>
                  <a:cs typeface="Calibri Light"/>
                </a:rPr>
                <a:t>115</a:t>
              </a:r>
              <a:r>
                <a:rPr lang="es-CR" sz="2400" b="1" kern="1200" dirty="0">
                  <a:latin typeface="Calibri Light"/>
                  <a:cs typeface="Calibri Light"/>
                </a:rPr>
                <a:t> </a:t>
              </a:r>
              <a:r>
                <a:rPr lang="es-CR" sz="2400" kern="1200" dirty="0">
                  <a:latin typeface="Calibri Light"/>
                  <a:cs typeface="Calibri Light"/>
                </a:rPr>
                <a:t>medidas en supervisión</a:t>
              </a:r>
            </a:p>
          </p:txBody>
        </p:sp>
      </p:grpSp>
      <p:sp>
        <p:nvSpPr>
          <p:cNvPr id="4" name="Título 1">
            <a:extLst>
              <a:ext uri="{FF2B5EF4-FFF2-40B4-BE49-F238E27FC236}">
                <a16:creationId xmlns:a16="http://schemas.microsoft.com/office/drawing/2014/main" id="{5CBC7F3C-9E4F-3629-DB5C-1C89C5C38C1E}"/>
              </a:ext>
            </a:extLst>
          </p:cNvPr>
          <p:cNvSpPr>
            <a:spLocks noGrp="1"/>
          </p:cNvSpPr>
          <p:nvPr/>
        </p:nvSpPr>
        <p:spPr>
          <a:xfrm>
            <a:off x="342527" y="158841"/>
            <a:ext cx="11239869" cy="9906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dirty="0">
                <a:latin typeface="Arimo" panose="020B0604020202020204"/>
              </a:rPr>
              <a:t>Casos de Ecuador en supervisión de cumplimiento de Sentencias</a:t>
            </a:r>
            <a:endParaRPr lang="en-US" sz="3600" dirty="0">
              <a:cs typeface="Calibri Light"/>
            </a:endParaRPr>
          </a:p>
        </p:txBody>
      </p:sp>
      <p:sp>
        <p:nvSpPr>
          <p:cNvPr id="26" name="Título 1">
            <a:extLst>
              <a:ext uri="{FF2B5EF4-FFF2-40B4-BE49-F238E27FC236}">
                <a16:creationId xmlns:a16="http://schemas.microsoft.com/office/drawing/2014/main" id="{BFE9829D-A0B2-E983-4A20-2CD98F8F6107}"/>
              </a:ext>
            </a:extLst>
          </p:cNvPr>
          <p:cNvSpPr>
            <a:spLocks noGrp="1"/>
          </p:cNvSpPr>
          <p:nvPr/>
        </p:nvSpPr>
        <p:spPr>
          <a:xfrm>
            <a:off x="427622" y="4374072"/>
            <a:ext cx="11239869" cy="146028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R" sz="2800" b="1" dirty="0">
                <a:latin typeface="Arimo"/>
              </a:rPr>
              <a:t>11 </a:t>
            </a:r>
            <a:r>
              <a:rPr lang="es-CR" sz="2800" dirty="0">
                <a:latin typeface="Arimo"/>
              </a:rPr>
              <a:t>casos archivados por cumplimiento total</a:t>
            </a:r>
            <a:endParaRPr lang="es-CR" sz="2800" b="1" dirty="0">
              <a:latin typeface="Arimo"/>
            </a:endParaRPr>
          </a:p>
        </p:txBody>
      </p:sp>
    </p:spTree>
    <p:extLst>
      <p:ext uri="{BB962C8B-B14F-4D97-AF65-F5344CB8AC3E}">
        <p14:creationId xmlns:p14="http://schemas.microsoft.com/office/powerpoint/2010/main" val="2489045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069295350"/>
              </p:ext>
            </p:extLst>
          </p:nvPr>
        </p:nvGraphicFramePr>
        <p:xfrm>
          <a:off x="1233056" y="808904"/>
          <a:ext cx="4263164" cy="42404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Rounded Rectangle 14"/>
          <p:cNvSpPr/>
          <p:nvPr/>
        </p:nvSpPr>
        <p:spPr>
          <a:xfrm>
            <a:off x="5579701" y="2385634"/>
            <a:ext cx="1668802" cy="7785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dirty="0"/>
              <a:t>Resolución</a:t>
            </a:r>
            <a:endParaRPr lang="es-CR" sz="2400" dirty="0"/>
          </a:p>
        </p:txBody>
      </p:sp>
      <p:sp>
        <p:nvSpPr>
          <p:cNvPr id="20" name="Rounded Rectangle 19"/>
          <p:cNvSpPr/>
          <p:nvPr/>
        </p:nvSpPr>
        <p:spPr>
          <a:xfrm>
            <a:off x="5579701" y="3520252"/>
            <a:ext cx="1647796" cy="15947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1400" dirty="0"/>
              <a:t>Nuevo ciclo:</a:t>
            </a:r>
          </a:p>
          <a:p>
            <a:pPr algn="ctr"/>
            <a:r>
              <a:rPr lang="es-CR" sz="1200" dirty="0"/>
              <a:t>Presentación informe del Estado y solicitar observaciones a REP y CIDH</a:t>
            </a:r>
            <a:endParaRPr lang="es-CR" sz="3200" dirty="0"/>
          </a:p>
        </p:txBody>
      </p:sp>
      <p:sp>
        <p:nvSpPr>
          <p:cNvPr id="22" name="Rounded Rectangle 21"/>
          <p:cNvSpPr/>
          <p:nvPr/>
        </p:nvSpPr>
        <p:spPr>
          <a:xfrm>
            <a:off x="7869918" y="1239348"/>
            <a:ext cx="1250899" cy="65105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CR" sz="1200" dirty="0"/>
              <a:t>Declarar cumplimiento total</a:t>
            </a:r>
          </a:p>
        </p:txBody>
      </p:sp>
      <p:sp>
        <p:nvSpPr>
          <p:cNvPr id="23" name="Rounded Rectangle 22"/>
          <p:cNvSpPr/>
          <p:nvPr/>
        </p:nvSpPr>
        <p:spPr>
          <a:xfrm>
            <a:off x="7800800" y="2105029"/>
            <a:ext cx="1337333" cy="128248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CR" sz="1200" dirty="0"/>
              <a:t>Considerar que hay progreso y declarar algunas medidas cumplidas o cumplimientos parciales</a:t>
            </a:r>
          </a:p>
        </p:txBody>
      </p:sp>
      <p:sp>
        <p:nvSpPr>
          <p:cNvPr id="24" name="Rounded Rectangle 23"/>
          <p:cNvSpPr/>
          <p:nvPr/>
        </p:nvSpPr>
        <p:spPr>
          <a:xfrm>
            <a:off x="7800800" y="3575420"/>
            <a:ext cx="1337333" cy="76125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CR" sz="1200" dirty="0"/>
              <a:t>Verificar incumplimiento</a:t>
            </a:r>
          </a:p>
        </p:txBody>
      </p:sp>
      <p:sp>
        <p:nvSpPr>
          <p:cNvPr id="28" name="Rounded Rectangle 27"/>
          <p:cNvSpPr/>
          <p:nvPr/>
        </p:nvSpPr>
        <p:spPr>
          <a:xfrm>
            <a:off x="9692851" y="1243632"/>
            <a:ext cx="1115568" cy="64248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R" sz="1400" dirty="0"/>
              <a:t>Archivo del caso</a:t>
            </a:r>
            <a:endParaRPr lang="es-CR" dirty="0"/>
          </a:p>
        </p:txBody>
      </p:sp>
      <p:cxnSp>
        <p:nvCxnSpPr>
          <p:cNvPr id="41" name="Straight Connector 40"/>
          <p:cNvCxnSpPr/>
          <p:nvPr/>
        </p:nvCxnSpPr>
        <p:spPr>
          <a:xfrm flipH="1">
            <a:off x="8491340" y="4336677"/>
            <a:ext cx="1" cy="214873"/>
          </a:xfrm>
          <a:prstGeom prst="line">
            <a:avLst/>
          </a:prstGeom>
        </p:spPr>
        <p:style>
          <a:lnRef idx="2">
            <a:schemeClr val="accent5"/>
          </a:lnRef>
          <a:fillRef idx="0">
            <a:schemeClr val="accent5"/>
          </a:fillRef>
          <a:effectRef idx="1">
            <a:schemeClr val="accent5"/>
          </a:effectRef>
          <a:fontRef idx="minor">
            <a:schemeClr val="tx1"/>
          </a:fontRef>
        </p:style>
      </p:cxnSp>
      <p:cxnSp>
        <p:nvCxnSpPr>
          <p:cNvPr id="42" name="Straight Connector 41"/>
          <p:cNvCxnSpPr/>
          <p:nvPr/>
        </p:nvCxnSpPr>
        <p:spPr>
          <a:xfrm>
            <a:off x="9260494" y="2774891"/>
            <a:ext cx="0" cy="1927121"/>
          </a:xfrm>
          <a:prstGeom prst="line">
            <a:avLst/>
          </a:prstGeom>
        </p:spPr>
        <p:style>
          <a:lnRef idx="2">
            <a:schemeClr val="accent5"/>
          </a:lnRef>
          <a:fillRef idx="0">
            <a:schemeClr val="accent5"/>
          </a:fillRef>
          <a:effectRef idx="1">
            <a:schemeClr val="accent5"/>
          </a:effectRef>
          <a:fontRef idx="minor">
            <a:schemeClr val="tx1"/>
          </a:fontRef>
        </p:style>
      </p:cxnSp>
      <p:cxnSp>
        <p:nvCxnSpPr>
          <p:cNvPr id="46" name="Straight Arrow Connector 45"/>
          <p:cNvCxnSpPr/>
          <p:nvPr/>
        </p:nvCxnSpPr>
        <p:spPr>
          <a:xfrm flipH="1">
            <a:off x="7248500" y="4551549"/>
            <a:ext cx="1242837"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48" name="Straight Arrow Connector 47"/>
          <p:cNvCxnSpPr/>
          <p:nvPr/>
        </p:nvCxnSpPr>
        <p:spPr>
          <a:xfrm flipH="1">
            <a:off x="7248499" y="4713665"/>
            <a:ext cx="2026092"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70" name="Rounded Rectangle 69"/>
          <p:cNvSpPr/>
          <p:nvPr/>
        </p:nvSpPr>
        <p:spPr>
          <a:xfrm>
            <a:off x="9782612" y="3199010"/>
            <a:ext cx="1115568" cy="64248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R" sz="1400" dirty="0"/>
              <a:t>Resolución deber de informar</a:t>
            </a:r>
            <a:endParaRPr lang="es-CR" dirty="0"/>
          </a:p>
        </p:txBody>
      </p:sp>
      <p:sp>
        <p:nvSpPr>
          <p:cNvPr id="71" name="Rounded Rectangle 70"/>
          <p:cNvSpPr/>
          <p:nvPr/>
        </p:nvSpPr>
        <p:spPr>
          <a:xfrm>
            <a:off x="9800897" y="4032899"/>
            <a:ext cx="1115568" cy="66403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R" sz="1400" dirty="0"/>
              <a:t>Resolución Art. 65</a:t>
            </a:r>
            <a:endParaRPr lang="es-CR" dirty="0"/>
          </a:p>
        </p:txBody>
      </p:sp>
      <p:cxnSp>
        <p:nvCxnSpPr>
          <p:cNvPr id="77" name="Straight Connector 76"/>
          <p:cNvCxnSpPr/>
          <p:nvPr/>
        </p:nvCxnSpPr>
        <p:spPr>
          <a:xfrm>
            <a:off x="11182433" y="3520251"/>
            <a:ext cx="0" cy="1362683"/>
          </a:xfrm>
          <a:prstGeom prst="line">
            <a:avLst/>
          </a:prstGeom>
        </p:spPr>
        <p:style>
          <a:lnRef idx="2">
            <a:schemeClr val="accent6"/>
          </a:lnRef>
          <a:fillRef idx="0">
            <a:schemeClr val="accent6"/>
          </a:fillRef>
          <a:effectRef idx="1">
            <a:schemeClr val="accent6"/>
          </a:effectRef>
          <a:fontRef idx="minor">
            <a:schemeClr val="tx1"/>
          </a:fontRef>
        </p:style>
      </p:cxnSp>
      <p:cxnSp>
        <p:nvCxnSpPr>
          <p:cNvPr id="78" name="Straight Arrow Connector 77"/>
          <p:cNvCxnSpPr/>
          <p:nvPr/>
        </p:nvCxnSpPr>
        <p:spPr>
          <a:xfrm flipH="1">
            <a:off x="7248503" y="4866065"/>
            <a:ext cx="3933930" cy="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2" name="Straight Connector 81"/>
          <p:cNvCxnSpPr>
            <a:stCxn id="70" idx="3"/>
          </p:cNvCxnSpPr>
          <p:nvPr/>
        </p:nvCxnSpPr>
        <p:spPr>
          <a:xfrm>
            <a:off x="10898181" y="3520251"/>
            <a:ext cx="284253" cy="0"/>
          </a:xfrm>
          <a:prstGeom prst="line">
            <a:avLst/>
          </a:prstGeom>
        </p:spPr>
        <p:style>
          <a:lnRef idx="2">
            <a:schemeClr val="accent6"/>
          </a:lnRef>
          <a:fillRef idx="0">
            <a:schemeClr val="accent6"/>
          </a:fillRef>
          <a:effectRef idx="1">
            <a:schemeClr val="accent6"/>
          </a:effectRef>
          <a:fontRef idx="minor">
            <a:schemeClr val="tx1"/>
          </a:fontRef>
        </p:style>
      </p:cxnSp>
      <p:cxnSp>
        <p:nvCxnSpPr>
          <p:cNvPr id="99" name="Straight Connector 98"/>
          <p:cNvCxnSpPr/>
          <p:nvPr/>
        </p:nvCxnSpPr>
        <p:spPr>
          <a:xfrm rot="-780000" flipH="1">
            <a:off x="8469467" y="3387512"/>
            <a:ext cx="43057" cy="187909"/>
          </a:xfrm>
          <a:prstGeom prst="line">
            <a:avLst/>
          </a:prstGeom>
        </p:spPr>
        <p:style>
          <a:lnRef idx="2">
            <a:schemeClr val="accent5"/>
          </a:lnRef>
          <a:fillRef idx="0">
            <a:schemeClr val="accent5"/>
          </a:fillRef>
          <a:effectRef idx="1">
            <a:schemeClr val="accent5"/>
          </a:effectRef>
          <a:fontRef idx="minor">
            <a:schemeClr val="tx1"/>
          </a:fontRef>
        </p:style>
      </p:cxnSp>
      <p:cxnSp>
        <p:nvCxnSpPr>
          <p:cNvPr id="119" name="Straight Connector 118"/>
          <p:cNvCxnSpPr/>
          <p:nvPr/>
        </p:nvCxnSpPr>
        <p:spPr>
          <a:xfrm>
            <a:off x="10916466" y="4364914"/>
            <a:ext cx="131853" cy="0"/>
          </a:xfrm>
          <a:prstGeom prst="line">
            <a:avLst/>
          </a:prstGeom>
        </p:spPr>
        <p:style>
          <a:lnRef idx="2">
            <a:schemeClr val="accent6"/>
          </a:lnRef>
          <a:fillRef idx="0">
            <a:schemeClr val="accent6"/>
          </a:fillRef>
          <a:effectRef idx="1">
            <a:schemeClr val="accent6"/>
          </a:effectRef>
          <a:fontRef idx="minor">
            <a:schemeClr val="tx1"/>
          </a:fontRef>
        </p:style>
      </p:cxnSp>
      <p:cxnSp>
        <p:nvCxnSpPr>
          <p:cNvPr id="121" name="Straight Connector 120"/>
          <p:cNvCxnSpPr/>
          <p:nvPr/>
        </p:nvCxnSpPr>
        <p:spPr>
          <a:xfrm>
            <a:off x="11048318" y="4364914"/>
            <a:ext cx="0" cy="1284702"/>
          </a:xfrm>
          <a:prstGeom prst="line">
            <a:avLst/>
          </a:prstGeom>
        </p:spPr>
        <p:style>
          <a:lnRef idx="2">
            <a:schemeClr val="accent6"/>
          </a:lnRef>
          <a:fillRef idx="0">
            <a:schemeClr val="accent6"/>
          </a:fillRef>
          <a:effectRef idx="1">
            <a:schemeClr val="accent6"/>
          </a:effectRef>
          <a:fontRef idx="minor">
            <a:schemeClr val="tx1"/>
          </a:fontRef>
        </p:style>
      </p:cxnSp>
      <p:cxnSp>
        <p:nvCxnSpPr>
          <p:cNvPr id="122" name="Straight Arrow Connector 121"/>
          <p:cNvCxnSpPr/>
          <p:nvPr/>
        </p:nvCxnSpPr>
        <p:spPr>
          <a:xfrm flipH="1" flipV="1">
            <a:off x="10442418" y="5649614"/>
            <a:ext cx="605900" cy="2"/>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124" name="Rounded Rectangle 123"/>
          <p:cNvSpPr/>
          <p:nvPr/>
        </p:nvSpPr>
        <p:spPr>
          <a:xfrm>
            <a:off x="8482581" y="5267634"/>
            <a:ext cx="1876101" cy="664033"/>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CR" sz="1400" dirty="0"/>
              <a:t>Asamblea General OEA (órgano político)</a:t>
            </a:r>
            <a:endParaRPr lang="es-CR" dirty="0"/>
          </a:p>
        </p:txBody>
      </p:sp>
      <p:cxnSp>
        <p:nvCxnSpPr>
          <p:cNvPr id="45" name="Straight Connector 44"/>
          <p:cNvCxnSpPr/>
          <p:nvPr/>
        </p:nvCxnSpPr>
        <p:spPr>
          <a:xfrm rot="-780000" flipH="1">
            <a:off x="8447937" y="1898196"/>
            <a:ext cx="43057" cy="187909"/>
          </a:xfrm>
          <a:prstGeom prst="line">
            <a:avLst/>
          </a:prstGeom>
        </p:spPr>
        <p:style>
          <a:lnRef idx="2">
            <a:schemeClr val="accent5"/>
          </a:lnRef>
          <a:fillRef idx="0">
            <a:schemeClr val="accent5"/>
          </a:fillRef>
          <a:effectRef idx="1">
            <a:schemeClr val="accent5"/>
          </a:effectRef>
          <a:fontRef idx="minor">
            <a:schemeClr val="tx1"/>
          </a:fontRef>
        </p:style>
      </p:cxnSp>
      <p:cxnSp>
        <p:nvCxnSpPr>
          <p:cNvPr id="11" name="Straight Connector 10"/>
          <p:cNvCxnSpPr/>
          <p:nvPr/>
        </p:nvCxnSpPr>
        <p:spPr>
          <a:xfrm>
            <a:off x="9123000" y="2774890"/>
            <a:ext cx="137495"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14" name="Straight Connector 13"/>
          <p:cNvCxnSpPr/>
          <p:nvPr/>
        </p:nvCxnSpPr>
        <p:spPr>
          <a:xfrm>
            <a:off x="4919322" y="3577855"/>
            <a:ext cx="327547"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53" name="Straight Connector 52"/>
          <p:cNvCxnSpPr/>
          <p:nvPr/>
        </p:nvCxnSpPr>
        <p:spPr>
          <a:xfrm>
            <a:off x="5240045" y="2658775"/>
            <a:ext cx="3457" cy="929000"/>
          </a:xfrm>
          <a:prstGeom prst="line">
            <a:avLst/>
          </a:prstGeom>
        </p:spPr>
        <p:style>
          <a:lnRef idx="2">
            <a:schemeClr val="accent2"/>
          </a:lnRef>
          <a:fillRef idx="0">
            <a:schemeClr val="accent2"/>
          </a:fillRef>
          <a:effectRef idx="1">
            <a:schemeClr val="accent2"/>
          </a:effectRef>
          <a:fontRef idx="minor">
            <a:schemeClr val="tx1"/>
          </a:fontRef>
        </p:style>
      </p:cxnSp>
      <p:cxnSp>
        <p:nvCxnSpPr>
          <p:cNvPr id="55" name="Straight Connector 54"/>
          <p:cNvCxnSpPr/>
          <p:nvPr/>
        </p:nvCxnSpPr>
        <p:spPr>
          <a:xfrm>
            <a:off x="5246870" y="3603089"/>
            <a:ext cx="3457" cy="685040"/>
          </a:xfrm>
          <a:prstGeom prst="line">
            <a:avLst/>
          </a:prstGeom>
        </p:spPr>
        <p:style>
          <a:lnRef idx="2">
            <a:schemeClr val="accent2"/>
          </a:lnRef>
          <a:fillRef idx="0">
            <a:schemeClr val="accent2"/>
          </a:fillRef>
          <a:effectRef idx="1">
            <a:schemeClr val="accent2"/>
          </a:effectRef>
          <a:fontRef idx="minor">
            <a:schemeClr val="tx1"/>
          </a:fontRef>
        </p:style>
      </p:cxnSp>
      <p:cxnSp>
        <p:nvCxnSpPr>
          <p:cNvPr id="18" name="Straight Arrow Connector 17"/>
          <p:cNvCxnSpPr/>
          <p:nvPr/>
        </p:nvCxnSpPr>
        <p:spPr>
          <a:xfrm>
            <a:off x="5227402" y="2663899"/>
            <a:ext cx="329375"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58" name="Straight Arrow Connector 57"/>
          <p:cNvCxnSpPr/>
          <p:nvPr/>
        </p:nvCxnSpPr>
        <p:spPr>
          <a:xfrm>
            <a:off x="5250327" y="4295527"/>
            <a:ext cx="329375"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60" name="Straight Connector 59"/>
          <p:cNvCxnSpPr/>
          <p:nvPr/>
        </p:nvCxnSpPr>
        <p:spPr>
          <a:xfrm flipH="1">
            <a:off x="5083094" y="2918083"/>
            <a:ext cx="2" cy="1778848"/>
          </a:xfrm>
          <a:prstGeom prst="line">
            <a:avLst/>
          </a:prstGeom>
        </p:spPr>
        <p:style>
          <a:lnRef idx="2">
            <a:schemeClr val="accent4"/>
          </a:lnRef>
          <a:fillRef idx="0">
            <a:schemeClr val="accent4"/>
          </a:fillRef>
          <a:effectRef idx="1">
            <a:schemeClr val="accent4"/>
          </a:effectRef>
          <a:fontRef idx="minor">
            <a:schemeClr val="tx1"/>
          </a:fontRef>
        </p:style>
      </p:cxnSp>
      <p:cxnSp>
        <p:nvCxnSpPr>
          <p:cNvPr id="67" name="Straight Arrow Connector 66"/>
          <p:cNvCxnSpPr/>
          <p:nvPr/>
        </p:nvCxnSpPr>
        <p:spPr>
          <a:xfrm>
            <a:off x="5083095" y="2911368"/>
            <a:ext cx="496607"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76" name="Straight Arrow Connector 75"/>
          <p:cNvCxnSpPr>
            <a:stCxn id="15" idx="3"/>
          </p:cNvCxnSpPr>
          <p:nvPr/>
        </p:nvCxnSpPr>
        <p:spPr>
          <a:xfrm>
            <a:off x="7248503" y="2774890"/>
            <a:ext cx="546948" cy="5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0" name="Straight Arrow Connector 79"/>
          <p:cNvCxnSpPr/>
          <p:nvPr/>
        </p:nvCxnSpPr>
        <p:spPr>
          <a:xfrm>
            <a:off x="7368229" y="1564873"/>
            <a:ext cx="501689"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1" name="Straight Arrow Connector 80"/>
          <p:cNvCxnSpPr/>
          <p:nvPr/>
        </p:nvCxnSpPr>
        <p:spPr>
          <a:xfrm>
            <a:off x="7368229" y="3918740"/>
            <a:ext cx="435919" cy="73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7368228" y="1564874"/>
            <a:ext cx="0" cy="2354599"/>
          </a:xfrm>
          <a:prstGeom prst="line">
            <a:avLst/>
          </a:prstGeom>
        </p:spPr>
        <p:style>
          <a:lnRef idx="2">
            <a:schemeClr val="accent1"/>
          </a:lnRef>
          <a:fillRef idx="0">
            <a:schemeClr val="accent1"/>
          </a:fillRef>
          <a:effectRef idx="1">
            <a:schemeClr val="accent1"/>
          </a:effectRef>
          <a:fontRef idx="minor">
            <a:schemeClr val="tx1"/>
          </a:fontRef>
        </p:style>
      </p:cxnSp>
      <p:cxnSp>
        <p:nvCxnSpPr>
          <p:cNvPr id="87" name="Straight Arrow Connector 86"/>
          <p:cNvCxnSpPr>
            <a:stCxn id="22" idx="3"/>
          </p:cNvCxnSpPr>
          <p:nvPr/>
        </p:nvCxnSpPr>
        <p:spPr>
          <a:xfrm>
            <a:off x="9120816" y="1564875"/>
            <a:ext cx="581346" cy="6595"/>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92" name="Straight Connector 91"/>
          <p:cNvCxnSpPr/>
          <p:nvPr/>
        </p:nvCxnSpPr>
        <p:spPr>
          <a:xfrm>
            <a:off x="9138133" y="3960037"/>
            <a:ext cx="469197"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95" name="Straight Connector 94"/>
          <p:cNvCxnSpPr/>
          <p:nvPr/>
        </p:nvCxnSpPr>
        <p:spPr>
          <a:xfrm>
            <a:off x="9607329" y="3520250"/>
            <a:ext cx="0" cy="923862"/>
          </a:xfrm>
          <a:prstGeom prst="line">
            <a:avLst/>
          </a:prstGeom>
        </p:spPr>
        <p:style>
          <a:lnRef idx="2">
            <a:schemeClr val="accent5"/>
          </a:lnRef>
          <a:fillRef idx="0">
            <a:schemeClr val="accent5"/>
          </a:fillRef>
          <a:effectRef idx="1">
            <a:schemeClr val="accent5"/>
          </a:effectRef>
          <a:fontRef idx="minor">
            <a:schemeClr val="tx1"/>
          </a:fontRef>
        </p:style>
      </p:cxnSp>
      <p:cxnSp>
        <p:nvCxnSpPr>
          <p:cNvPr id="98" name="Straight Arrow Connector 97"/>
          <p:cNvCxnSpPr/>
          <p:nvPr/>
        </p:nvCxnSpPr>
        <p:spPr>
          <a:xfrm>
            <a:off x="9607329" y="3534473"/>
            <a:ext cx="193568"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100" name="Straight Arrow Connector 99"/>
          <p:cNvCxnSpPr/>
          <p:nvPr/>
        </p:nvCxnSpPr>
        <p:spPr>
          <a:xfrm>
            <a:off x="9608902" y="4444112"/>
            <a:ext cx="193568"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105" name="Straight Arrow Connector 104"/>
          <p:cNvCxnSpPr/>
          <p:nvPr/>
        </p:nvCxnSpPr>
        <p:spPr>
          <a:xfrm>
            <a:off x="10335433" y="3841493"/>
            <a:ext cx="0" cy="170597"/>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4" name="Straight Connector 3"/>
          <p:cNvCxnSpPr/>
          <p:nvPr/>
        </p:nvCxnSpPr>
        <p:spPr>
          <a:xfrm>
            <a:off x="6403599" y="5114966"/>
            <a:ext cx="0" cy="36166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854798" y="5476632"/>
            <a:ext cx="255930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3854798" y="5049348"/>
            <a:ext cx="0" cy="42728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4892848" y="4713665"/>
            <a:ext cx="701307"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grpSp>
        <p:nvGrpSpPr>
          <p:cNvPr id="123" name="Grupo 122">
            <a:extLst>
              <a:ext uri="{FF2B5EF4-FFF2-40B4-BE49-F238E27FC236}">
                <a16:creationId xmlns:a16="http://schemas.microsoft.com/office/drawing/2014/main" id="{B76568FA-4744-4B66-81F0-1CE319363B16}"/>
              </a:ext>
            </a:extLst>
          </p:cNvPr>
          <p:cNvGrpSpPr/>
          <p:nvPr/>
        </p:nvGrpSpPr>
        <p:grpSpPr>
          <a:xfrm>
            <a:off x="213065" y="221942"/>
            <a:ext cx="11506940" cy="97654"/>
            <a:chOff x="213065" y="221942"/>
            <a:chExt cx="11506940" cy="97654"/>
          </a:xfrm>
        </p:grpSpPr>
        <p:sp>
          <p:nvSpPr>
            <p:cNvPr id="125" name="Rectángulo 124">
              <a:extLst>
                <a:ext uri="{FF2B5EF4-FFF2-40B4-BE49-F238E27FC236}">
                  <a16:creationId xmlns:a16="http://schemas.microsoft.com/office/drawing/2014/main" id="{A57E6784-F379-40F8-A4F4-2D9B0FDF73DD}"/>
                </a:ext>
              </a:extLst>
            </p:cNvPr>
            <p:cNvSpPr/>
            <p:nvPr/>
          </p:nvSpPr>
          <p:spPr>
            <a:xfrm>
              <a:off x="213065" y="221942"/>
              <a:ext cx="3666478" cy="97654"/>
            </a:xfrm>
            <a:prstGeom prst="rect">
              <a:avLst/>
            </a:prstGeom>
            <a:solidFill>
              <a:srgbClr val="0D33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26" name="Rectángulo 125">
              <a:extLst>
                <a:ext uri="{FF2B5EF4-FFF2-40B4-BE49-F238E27FC236}">
                  <a16:creationId xmlns:a16="http://schemas.microsoft.com/office/drawing/2014/main" id="{48ADE66A-7C5E-4A49-A2EE-60CC96C1540A}"/>
                </a:ext>
              </a:extLst>
            </p:cNvPr>
            <p:cNvSpPr/>
            <p:nvPr/>
          </p:nvSpPr>
          <p:spPr>
            <a:xfrm>
              <a:off x="4111848" y="230819"/>
              <a:ext cx="3666478"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27" name="Rectángulo 126">
              <a:extLst>
                <a:ext uri="{FF2B5EF4-FFF2-40B4-BE49-F238E27FC236}">
                  <a16:creationId xmlns:a16="http://schemas.microsoft.com/office/drawing/2014/main" id="{35D1D55A-A5D3-41A3-8FEA-C7547C2307B6}"/>
                </a:ext>
              </a:extLst>
            </p:cNvPr>
            <p:cNvSpPr/>
            <p:nvPr/>
          </p:nvSpPr>
          <p:spPr>
            <a:xfrm>
              <a:off x="8053527" y="230817"/>
              <a:ext cx="3666478" cy="8877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128" name="Grupo 127">
            <a:extLst>
              <a:ext uri="{FF2B5EF4-FFF2-40B4-BE49-F238E27FC236}">
                <a16:creationId xmlns:a16="http://schemas.microsoft.com/office/drawing/2014/main" id="{D5BE942D-0255-4548-AEFE-C9EDFD72A44E}"/>
              </a:ext>
            </a:extLst>
          </p:cNvPr>
          <p:cNvGrpSpPr/>
          <p:nvPr/>
        </p:nvGrpSpPr>
        <p:grpSpPr>
          <a:xfrm>
            <a:off x="0" y="6143625"/>
            <a:ext cx="12192000" cy="714375"/>
            <a:chOff x="0" y="5708341"/>
            <a:chExt cx="12192000" cy="1167415"/>
          </a:xfrm>
        </p:grpSpPr>
        <p:sp>
          <p:nvSpPr>
            <p:cNvPr id="129" name="Rectángulo 128">
              <a:extLst>
                <a:ext uri="{FF2B5EF4-FFF2-40B4-BE49-F238E27FC236}">
                  <a16:creationId xmlns:a16="http://schemas.microsoft.com/office/drawing/2014/main" id="{6ECF15BE-45DA-45DE-A031-38BE86B67FF8}"/>
                </a:ext>
              </a:extLst>
            </p:cNvPr>
            <p:cNvSpPr/>
            <p:nvPr/>
          </p:nvSpPr>
          <p:spPr>
            <a:xfrm>
              <a:off x="0" y="5779363"/>
              <a:ext cx="12192000" cy="1096393"/>
            </a:xfrm>
            <a:prstGeom prst="rect">
              <a:avLst/>
            </a:prstGeom>
            <a:solidFill>
              <a:srgbClr val="0D33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30" name="Rectángulo 129">
              <a:extLst>
                <a:ext uri="{FF2B5EF4-FFF2-40B4-BE49-F238E27FC236}">
                  <a16:creationId xmlns:a16="http://schemas.microsoft.com/office/drawing/2014/main" id="{04DDEFF3-DF58-4FA9-AF45-9B0AA138E9E6}"/>
                </a:ext>
              </a:extLst>
            </p:cNvPr>
            <p:cNvSpPr/>
            <p:nvPr/>
          </p:nvSpPr>
          <p:spPr>
            <a:xfrm>
              <a:off x="0" y="5708341"/>
              <a:ext cx="12192000"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7" name="CuadroTexto 116"/>
          <p:cNvSpPr txBox="1"/>
          <p:nvPr/>
        </p:nvSpPr>
        <p:spPr>
          <a:xfrm>
            <a:off x="606155" y="934833"/>
            <a:ext cx="861774" cy="3897105"/>
          </a:xfrm>
          <a:prstGeom prst="rect">
            <a:avLst/>
          </a:prstGeom>
          <a:noFill/>
        </p:spPr>
        <p:txBody>
          <a:bodyPr vert="vert270" wrap="square" rtlCol="0">
            <a:spAutoFit/>
          </a:bodyPr>
          <a:lstStyle/>
          <a:p>
            <a:r>
              <a:rPr lang="es-CR" sz="4400" b="1" dirty="0"/>
              <a:t>Procedimiento</a:t>
            </a:r>
          </a:p>
        </p:txBody>
      </p:sp>
    </p:spTree>
    <p:extLst>
      <p:ext uri="{BB962C8B-B14F-4D97-AF65-F5344CB8AC3E}">
        <p14:creationId xmlns:p14="http://schemas.microsoft.com/office/powerpoint/2010/main" val="2761039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s-CR" sz="3600" dirty="0"/>
              <a:t>Medios de supervisión </a:t>
            </a:r>
            <a:br>
              <a:rPr lang="es-CR" sz="3600" dirty="0"/>
            </a:br>
            <a:r>
              <a:rPr lang="es-CR" sz="2800" dirty="0"/>
              <a:t>Art. 69 del Reglamento</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30655179"/>
              </p:ext>
            </p:extLst>
          </p:nvPr>
        </p:nvGraphicFramePr>
        <p:xfrm>
          <a:off x="2351903" y="1752601"/>
          <a:ext cx="7809470" cy="4225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upo 3">
            <a:extLst>
              <a:ext uri="{FF2B5EF4-FFF2-40B4-BE49-F238E27FC236}">
                <a16:creationId xmlns:a16="http://schemas.microsoft.com/office/drawing/2014/main" id="{B76568FA-4744-4B66-81F0-1CE319363B16}"/>
              </a:ext>
            </a:extLst>
          </p:cNvPr>
          <p:cNvGrpSpPr/>
          <p:nvPr/>
        </p:nvGrpSpPr>
        <p:grpSpPr>
          <a:xfrm>
            <a:off x="213065" y="221942"/>
            <a:ext cx="11506940" cy="97654"/>
            <a:chOff x="213065" y="221942"/>
            <a:chExt cx="11506940" cy="97654"/>
          </a:xfrm>
        </p:grpSpPr>
        <p:sp>
          <p:nvSpPr>
            <p:cNvPr id="6" name="Rectángulo 5">
              <a:extLst>
                <a:ext uri="{FF2B5EF4-FFF2-40B4-BE49-F238E27FC236}">
                  <a16:creationId xmlns:a16="http://schemas.microsoft.com/office/drawing/2014/main" id="{A57E6784-F379-40F8-A4F4-2D9B0FDF73DD}"/>
                </a:ext>
              </a:extLst>
            </p:cNvPr>
            <p:cNvSpPr/>
            <p:nvPr/>
          </p:nvSpPr>
          <p:spPr>
            <a:xfrm>
              <a:off x="213065" y="221942"/>
              <a:ext cx="3666478" cy="97654"/>
            </a:xfrm>
            <a:prstGeom prst="rect">
              <a:avLst/>
            </a:prstGeom>
            <a:solidFill>
              <a:srgbClr val="0D33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Rectángulo 6">
              <a:extLst>
                <a:ext uri="{FF2B5EF4-FFF2-40B4-BE49-F238E27FC236}">
                  <a16:creationId xmlns:a16="http://schemas.microsoft.com/office/drawing/2014/main" id="{48ADE66A-7C5E-4A49-A2EE-60CC96C1540A}"/>
                </a:ext>
              </a:extLst>
            </p:cNvPr>
            <p:cNvSpPr/>
            <p:nvPr/>
          </p:nvSpPr>
          <p:spPr>
            <a:xfrm>
              <a:off x="4111848" y="230819"/>
              <a:ext cx="3666478"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Rectángulo 7">
              <a:extLst>
                <a:ext uri="{FF2B5EF4-FFF2-40B4-BE49-F238E27FC236}">
                  <a16:creationId xmlns:a16="http://schemas.microsoft.com/office/drawing/2014/main" id="{35D1D55A-A5D3-41A3-8FEA-C7547C2307B6}"/>
                </a:ext>
              </a:extLst>
            </p:cNvPr>
            <p:cNvSpPr/>
            <p:nvPr/>
          </p:nvSpPr>
          <p:spPr>
            <a:xfrm>
              <a:off x="8053527" y="230817"/>
              <a:ext cx="3666478" cy="88777"/>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9" name="Grupo 8">
            <a:extLst>
              <a:ext uri="{FF2B5EF4-FFF2-40B4-BE49-F238E27FC236}">
                <a16:creationId xmlns:a16="http://schemas.microsoft.com/office/drawing/2014/main" id="{D5BE942D-0255-4548-AEFE-C9EDFD72A44E}"/>
              </a:ext>
            </a:extLst>
          </p:cNvPr>
          <p:cNvGrpSpPr/>
          <p:nvPr/>
        </p:nvGrpSpPr>
        <p:grpSpPr>
          <a:xfrm>
            <a:off x="0" y="6143625"/>
            <a:ext cx="12192000" cy="714375"/>
            <a:chOff x="0" y="5708341"/>
            <a:chExt cx="12192000" cy="1167415"/>
          </a:xfrm>
        </p:grpSpPr>
        <p:sp>
          <p:nvSpPr>
            <p:cNvPr id="10" name="Rectángulo 9">
              <a:extLst>
                <a:ext uri="{FF2B5EF4-FFF2-40B4-BE49-F238E27FC236}">
                  <a16:creationId xmlns:a16="http://schemas.microsoft.com/office/drawing/2014/main" id="{6ECF15BE-45DA-45DE-A031-38BE86B67FF8}"/>
                </a:ext>
              </a:extLst>
            </p:cNvPr>
            <p:cNvSpPr/>
            <p:nvPr/>
          </p:nvSpPr>
          <p:spPr>
            <a:xfrm>
              <a:off x="0" y="5779363"/>
              <a:ext cx="12192000" cy="1096393"/>
            </a:xfrm>
            <a:prstGeom prst="rect">
              <a:avLst/>
            </a:prstGeom>
            <a:solidFill>
              <a:srgbClr val="0D33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04DDEFF3-DF58-4FA9-AF45-9B0AA138E9E6}"/>
                </a:ext>
              </a:extLst>
            </p:cNvPr>
            <p:cNvSpPr/>
            <p:nvPr/>
          </p:nvSpPr>
          <p:spPr>
            <a:xfrm>
              <a:off x="0" y="5708341"/>
              <a:ext cx="12192000" cy="88777"/>
            </a:xfrm>
            <a:prstGeom prst="rect">
              <a:avLst/>
            </a:prstGeom>
            <a:solidFill>
              <a:srgbClr val="ED77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Tree>
    <p:extLst>
      <p:ext uri="{BB962C8B-B14F-4D97-AF65-F5344CB8AC3E}">
        <p14:creationId xmlns:p14="http://schemas.microsoft.com/office/powerpoint/2010/main" val="39985709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3052</TotalTime>
  <Words>683</Words>
  <Application>Microsoft Office PowerPoint</Application>
  <PresentationFormat>Panorámica</PresentationFormat>
  <Paragraphs>57</Paragraphs>
  <Slides>7</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Arimo</vt:lpstr>
      <vt:lpstr>Calibri</vt:lpstr>
      <vt:lpstr>Calibri Light</vt:lpstr>
      <vt:lpstr>Wingdings</vt:lpstr>
      <vt:lpstr>Tema de Office</vt:lpstr>
      <vt:lpstr>Cumplimiento de Sentencias de la Corte Interamericana  de Derechos Humanos</vt:lpstr>
      <vt:lpstr>¿Qué monitorea la Corte IDH durante la etapa de supervisión de cumplimiento de Sentencias?</vt:lpstr>
      <vt:lpstr>Tipos de medidas de reparación</vt:lpstr>
      <vt:lpstr>Presentación de PowerPoint</vt:lpstr>
      <vt:lpstr>Presentación de PowerPoint</vt:lpstr>
      <vt:lpstr>Presentación de PowerPoint</vt:lpstr>
      <vt:lpstr>Medios de supervisión  Art. 69 del Reglamento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Julliana Saborio</dc:creator>
  <cp:lastModifiedBy>Agostina Cichero</cp:lastModifiedBy>
  <cp:revision>130</cp:revision>
  <dcterms:created xsi:type="dcterms:W3CDTF">2020-03-13T15:58:59Z</dcterms:created>
  <dcterms:modified xsi:type="dcterms:W3CDTF">2025-08-26T02:41:11Z</dcterms:modified>
</cp:coreProperties>
</file>